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763" r:id="rId2"/>
  </p:sldMasterIdLst>
  <p:notesMasterIdLst>
    <p:notesMasterId r:id="rId50"/>
  </p:notesMasterIdLst>
  <p:handoutMasterIdLst>
    <p:handoutMasterId r:id="rId51"/>
  </p:handoutMasterIdLst>
  <p:sldIdLst>
    <p:sldId id="257" r:id="rId3"/>
    <p:sldId id="258" r:id="rId4"/>
    <p:sldId id="262" r:id="rId5"/>
    <p:sldId id="259" r:id="rId6"/>
    <p:sldId id="265" r:id="rId7"/>
    <p:sldId id="260" r:id="rId8"/>
    <p:sldId id="273" r:id="rId9"/>
    <p:sldId id="263" r:id="rId10"/>
    <p:sldId id="264" r:id="rId11"/>
    <p:sldId id="266" r:id="rId12"/>
    <p:sldId id="277" r:id="rId13"/>
    <p:sldId id="278" r:id="rId14"/>
    <p:sldId id="267" r:id="rId15"/>
    <p:sldId id="268" r:id="rId16"/>
    <p:sldId id="269" r:id="rId17"/>
    <p:sldId id="270" r:id="rId18"/>
    <p:sldId id="271" r:id="rId19"/>
    <p:sldId id="272" r:id="rId20"/>
    <p:sldId id="279" r:id="rId21"/>
    <p:sldId id="303" r:id="rId22"/>
    <p:sldId id="276" r:id="rId23"/>
    <p:sldId id="280" r:id="rId24"/>
    <p:sldId id="261" r:id="rId25"/>
    <p:sldId id="281" r:id="rId26"/>
    <p:sldId id="282" r:id="rId27"/>
    <p:sldId id="284" r:id="rId28"/>
    <p:sldId id="283" r:id="rId29"/>
    <p:sldId id="274" r:id="rId30"/>
    <p:sldId id="285" r:id="rId31"/>
    <p:sldId id="275" r:id="rId32"/>
    <p:sldId id="286" r:id="rId33"/>
    <p:sldId id="287" r:id="rId34"/>
    <p:sldId id="288" r:id="rId35"/>
    <p:sldId id="298" r:id="rId36"/>
    <p:sldId id="299" r:id="rId37"/>
    <p:sldId id="300" r:id="rId38"/>
    <p:sldId id="301" r:id="rId39"/>
    <p:sldId id="289" r:id="rId40"/>
    <p:sldId id="290" r:id="rId41"/>
    <p:sldId id="291" r:id="rId42"/>
    <p:sldId id="302" r:id="rId43"/>
    <p:sldId id="292" r:id="rId44"/>
    <p:sldId id="295" r:id="rId45"/>
    <p:sldId id="294" r:id="rId46"/>
    <p:sldId id="293" r:id="rId47"/>
    <p:sldId id="296" r:id="rId48"/>
    <p:sldId id="297" r:id="rId4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DE3333-857A-4131-9EBA-B73C0C259FD7}" type="datetime1">
              <a:rPr lang="zh-CN" altLang="en-US" smtClean="0"/>
              <a:t>2026/1/4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12D00-6AAC-4A94-B2E5-A12E9C579B03}" type="datetime1">
              <a:rPr lang="zh-CN" altLang="en-US" smtClean="0"/>
              <a:t>2026/1/4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594A98-8FB4-4076-AE7B-5D3B1A2CBC70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0F2F7-3EF1-4761-ABAF-2FA9DDE4F1A8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63FC6D-277D-4D53-8EB6-E41026A24247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296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8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C14310-5240-428A-850A-F7101D16AE5A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85B13-09B0-4D01-A286-57280995F924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1FE78-D258-4188-9C5F-198CC4CE7F12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91C52-D618-41DD-80F2-22500A780186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E3488-748A-4EA8-9571-9D5A1694FA0A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7791703-7779-4492-8183-3F96B27D2540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22F12-409A-40D9-8774-D34C978752A7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00FF2F-BAC0-4F33-9E13-F8F6FA55A14D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  <p:sldLayoutId id="2147483765" r:id="rId12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03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xStyles>
    <p:titleStyle>
      <a:lvl1pPr algn="l" defTabSz="637977" rtl="0" eaLnBrk="1" latinLnBrk="0" hangingPunct="1">
        <a:lnSpc>
          <a:spcPct val="90000"/>
        </a:lnSpc>
        <a:spcBef>
          <a:spcPct val="0"/>
        </a:spcBef>
        <a:buNone/>
        <a:defRPr sz="30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9494" indent="-159494" algn="l" defTabSz="637977" rtl="0" eaLnBrk="1" latinLnBrk="0" hangingPunct="1">
        <a:lnSpc>
          <a:spcPct val="90000"/>
        </a:lnSpc>
        <a:spcBef>
          <a:spcPts val="698"/>
        </a:spcBef>
        <a:buFont typeface="Arial" panose="020B0604020202020204" pitchFamily="34" charset="0"/>
        <a:buChar char="•"/>
        <a:defRPr sz="1954" kern="1200">
          <a:solidFill>
            <a:schemeClr val="tx1"/>
          </a:solidFill>
          <a:latin typeface="+mn-lt"/>
          <a:ea typeface="+mn-ea"/>
          <a:cs typeface="+mn-cs"/>
        </a:defRPr>
      </a:lvl1pPr>
      <a:lvl2pPr marL="478483" indent="-159494" algn="l" defTabSz="637977" rtl="0" eaLnBrk="1" latinLnBrk="0" hangingPunct="1">
        <a:lnSpc>
          <a:spcPct val="90000"/>
        </a:lnSpc>
        <a:spcBef>
          <a:spcPts val="349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2pPr>
      <a:lvl3pPr marL="797471" indent="-159494" algn="l" defTabSz="637977" rtl="0" eaLnBrk="1" latinLnBrk="0" hangingPunct="1">
        <a:lnSpc>
          <a:spcPct val="90000"/>
        </a:lnSpc>
        <a:spcBef>
          <a:spcPts val="349"/>
        </a:spcBef>
        <a:buFont typeface="Arial" panose="020B0604020202020204" pitchFamily="34" charset="0"/>
        <a:buChar char="•"/>
        <a:defRPr sz="1395" kern="1200">
          <a:solidFill>
            <a:schemeClr val="tx1"/>
          </a:solidFill>
          <a:latin typeface="+mn-lt"/>
          <a:ea typeface="+mn-ea"/>
          <a:cs typeface="+mn-cs"/>
        </a:defRPr>
      </a:lvl3pPr>
      <a:lvl4pPr marL="1116460" indent="-159494" algn="l" defTabSz="637977" rtl="0" eaLnBrk="1" latinLnBrk="0" hangingPunct="1">
        <a:lnSpc>
          <a:spcPct val="90000"/>
        </a:lnSpc>
        <a:spcBef>
          <a:spcPts val="349"/>
        </a:spcBef>
        <a:buFont typeface="Arial" panose="020B0604020202020204" pitchFamily="34" charset="0"/>
        <a:buChar char="•"/>
        <a:defRPr sz="1256" kern="1200">
          <a:solidFill>
            <a:schemeClr val="tx1"/>
          </a:solidFill>
          <a:latin typeface="+mn-lt"/>
          <a:ea typeface="+mn-ea"/>
          <a:cs typeface="+mn-cs"/>
        </a:defRPr>
      </a:lvl4pPr>
      <a:lvl5pPr marL="1435448" indent="-159494" algn="l" defTabSz="637977" rtl="0" eaLnBrk="1" latinLnBrk="0" hangingPunct="1">
        <a:lnSpc>
          <a:spcPct val="90000"/>
        </a:lnSpc>
        <a:spcBef>
          <a:spcPts val="349"/>
        </a:spcBef>
        <a:buFont typeface="Arial" panose="020B0604020202020204" pitchFamily="34" charset="0"/>
        <a:buChar char="•"/>
        <a:defRPr sz="1256" kern="1200">
          <a:solidFill>
            <a:schemeClr val="tx1"/>
          </a:solidFill>
          <a:latin typeface="+mn-lt"/>
          <a:ea typeface="+mn-ea"/>
          <a:cs typeface="+mn-cs"/>
        </a:defRPr>
      </a:lvl5pPr>
      <a:lvl6pPr marL="1754436" indent="-159494" algn="l" defTabSz="637977" rtl="0" eaLnBrk="1" latinLnBrk="0" hangingPunct="1">
        <a:lnSpc>
          <a:spcPct val="90000"/>
        </a:lnSpc>
        <a:spcBef>
          <a:spcPts val="349"/>
        </a:spcBef>
        <a:buFont typeface="Arial" panose="020B0604020202020204" pitchFamily="34" charset="0"/>
        <a:buChar char="•"/>
        <a:defRPr sz="1256" kern="1200">
          <a:solidFill>
            <a:schemeClr val="tx1"/>
          </a:solidFill>
          <a:latin typeface="+mn-lt"/>
          <a:ea typeface="+mn-ea"/>
          <a:cs typeface="+mn-cs"/>
        </a:defRPr>
      </a:lvl6pPr>
      <a:lvl7pPr marL="2073425" indent="-159494" algn="l" defTabSz="637977" rtl="0" eaLnBrk="1" latinLnBrk="0" hangingPunct="1">
        <a:lnSpc>
          <a:spcPct val="90000"/>
        </a:lnSpc>
        <a:spcBef>
          <a:spcPts val="349"/>
        </a:spcBef>
        <a:buFont typeface="Arial" panose="020B0604020202020204" pitchFamily="34" charset="0"/>
        <a:buChar char="•"/>
        <a:defRPr sz="1256" kern="1200">
          <a:solidFill>
            <a:schemeClr val="tx1"/>
          </a:solidFill>
          <a:latin typeface="+mn-lt"/>
          <a:ea typeface="+mn-ea"/>
          <a:cs typeface="+mn-cs"/>
        </a:defRPr>
      </a:lvl7pPr>
      <a:lvl8pPr marL="2392413" indent="-159494" algn="l" defTabSz="637977" rtl="0" eaLnBrk="1" latinLnBrk="0" hangingPunct="1">
        <a:lnSpc>
          <a:spcPct val="90000"/>
        </a:lnSpc>
        <a:spcBef>
          <a:spcPts val="349"/>
        </a:spcBef>
        <a:buFont typeface="Arial" panose="020B0604020202020204" pitchFamily="34" charset="0"/>
        <a:buChar char="•"/>
        <a:defRPr sz="1256" kern="1200">
          <a:solidFill>
            <a:schemeClr val="tx1"/>
          </a:solidFill>
          <a:latin typeface="+mn-lt"/>
          <a:ea typeface="+mn-ea"/>
          <a:cs typeface="+mn-cs"/>
        </a:defRPr>
      </a:lvl8pPr>
      <a:lvl9pPr marL="2711402" indent="-159494" algn="l" defTabSz="637977" rtl="0" eaLnBrk="1" latinLnBrk="0" hangingPunct="1">
        <a:lnSpc>
          <a:spcPct val="90000"/>
        </a:lnSpc>
        <a:spcBef>
          <a:spcPts val="349"/>
        </a:spcBef>
        <a:buFont typeface="Arial" panose="020B0604020202020204" pitchFamily="34" charset="0"/>
        <a:buChar char="•"/>
        <a:defRPr sz="12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37977" rtl="0" eaLnBrk="1" latinLnBrk="0" hangingPunct="1">
        <a:defRPr sz="1256" kern="1200">
          <a:solidFill>
            <a:schemeClr val="tx1"/>
          </a:solidFill>
          <a:latin typeface="+mn-lt"/>
          <a:ea typeface="+mn-ea"/>
          <a:cs typeface="+mn-cs"/>
        </a:defRPr>
      </a:lvl1pPr>
      <a:lvl2pPr marL="318988" algn="l" defTabSz="637977" rtl="0" eaLnBrk="1" latinLnBrk="0" hangingPunct="1">
        <a:defRPr sz="1256" kern="1200">
          <a:solidFill>
            <a:schemeClr val="tx1"/>
          </a:solidFill>
          <a:latin typeface="+mn-lt"/>
          <a:ea typeface="+mn-ea"/>
          <a:cs typeface="+mn-cs"/>
        </a:defRPr>
      </a:lvl2pPr>
      <a:lvl3pPr marL="637977" algn="l" defTabSz="637977" rtl="0" eaLnBrk="1" latinLnBrk="0" hangingPunct="1">
        <a:defRPr sz="1256" kern="1200">
          <a:solidFill>
            <a:schemeClr val="tx1"/>
          </a:solidFill>
          <a:latin typeface="+mn-lt"/>
          <a:ea typeface="+mn-ea"/>
          <a:cs typeface="+mn-cs"/>
        </a:defRPr>
      </a:lvl3pPr>
      <a:lvl4pPr marL="956965" algn="l" defTabSz="637977" rtl="0" eaLnBrk="1" latinLnBrk="0" hangingPunct="1">
        <a:defRPr sz="1256" kern="1200">
          <a:solidFill>
            <a:schemeClr val="tx1"/>
          </a:solidFill>
          <a:latin typeface="+mn-lt"/>
          <a:ea typeface="+mn-ea"/>
          <a:cs typeface="+mn-cs"/>
        </a:defRPr>
      </a:lvl4pPr>
      <a:lvl5pPr marL="1275954" algn="l" defTabSz="637977" rtl="0" eaLnBrk="1" latinLnBrk="0" hangingPunct="1">
        <a:defRPr sz="1256" kern="1200">
          <a:solidFill>
            <a:schemeClr val="tx1"/>
          </a:solidFill>
          <a:latin typeface="+mn-lt"/>
          <a:ea typeface="+mn-ea"/>
          <a:cs typeface="+mn-cs"/>
        </a:defRPr>
      </a:lvl5pPr>
      <a:lvl6pPr marL="1594942" algn="l" defTabSz="637977" rtl="0" eaLnBrk="1" latinLnBrk="0" hangingPunct="1">
        <a:defRPr sz="1256" kern="1200">
          <a:solidFill>
            <a:schemeClr val="tx1"/>
          </a:solidFill>
          <a:latin typeface="+mn-lt"/>
          <a:ea typeface="+mn-ea"/>
          <a:cs typeface="+mn-cs"/>
        </a:defRPr>
      </a:lvl6pPr>
      <a:lvl7pPr marL="1913931" algn="l" defTabSz="637977" rtl="0" eaLnBrk="1" latinLnBrk="0" hangingPunct="1">
        <a:defRPr sz="1256" kern="1200">
          <a:solidFill>
            <a:schemeClr val="tx1"/>
          </a:solidFill>
          <a:latin typeface="+mn-lt"/>
          <a:ea typeface="+mn-ea"/>
          <a:cs typeface="+mn-cs"/>
        </a:defRPr>
      </a:lvl7pPr>
      <a:lvl8pPr marL="2232919" algn="l" defTabSz="637977" rtl="0" eaLnBrk="1" latinLnBrk="0" hangingPunct="1">
        <a:defRPr sz="1256" kern="1200">
          <a:solidFill>
            <a:schemeClr val="tx1"/>
          </a:solidFill>
          <a:latin typeface="+mn-lt"/>
          <a:ea typeface="+mn-ea"/>
          <a:cs typeface="+mn-cs"/>
        </a:defRPr>
      </a:lvl8pPr>
      <a:lvl9pPr marL="2551908" algn="l" defTabSz="637977" rtl="0" eaLnBrk="1" latinLnBrk="0" hangingPunct="1">
        <a:defRPr sz="12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长方形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图神经网络</a:t>
            </a:r>
            <a:br>
              <a:rPr lang="en-US" altLang="zh-CN" dirty="0"/>
            </a:br>
            <a:r>
              <a:rPr lang="en-US" altLang="zh-CN" sz="1800" b="0" i="1" dirty="0"/>
              <a:t>GNN</a:t>
            </a:r>
            <a:endParaRPr lang="zh-cn" b="0" i="1" dirty="0"/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1F4FA-434B-2505-44A2-D3723A3F6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4CDDD-B207-8DBB-A717-FE586842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r>
              <a:rPr lang="zh-CN" altLang="en-US" dirty="0"/>
              <a:t>研究问题级别</a:t>
            </a:r>
            <a:br>
              <a:rPr lang="en-US" altLang="zh-CN" dirty="0"/>
            </a:br>
            <a:endParaRPr lang="zh-CN" altLang="en-US" b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E98E9-D02B-A43E-351E-C733097F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FAF75E-69B3-3CED-2131-9B4306EADDF5}"/>
              </a:ext>
            </a:extLst>
          </p:cNvPr>
          <p:cNvSpPr txBox="1"/>
          <p:nvPr/>
        </p:nvSpPr>
        <p:spPr>
          <a:xfrm>
            <a:off x="644376" y="1626282"/>
            <a:ext cx="6383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Link</a:t>
            </a:r>
            <a:r>
              <a:rPr lang="zh-CN" altLang="en-US" dirty="0"/>
              <a:t>级别</a:t>
            </a:r>
            <a:endParaRPr lang="en-US" altLang="zh-CN" dirty="0"/>
          </a:p>
          <a:p>
            <a:r>
              <a:rPr lang="zh-CN" altLang="en-US" dirty="0"/>
              <a:t>如确定拳击比赛中出现的所有对象的彼此的关系（边的属性）</a:t>
            </a:r>
          </a:p>
        </p:txBody>
      </p:sp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19CCA597-9D5E-7875-D87A-735B4CA4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41" t="-335" r="10332"/>
          <a:stretch>
            <a:fillRect/>
          </a:stretch>
        </p:blipFill>
        <p:spPr>
          <a:xfrm>
            <a:off x="72795" y="2567046"/>
            <a:ext cx="5886994" cy="30828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A4015A7-E5DF-5BF7-C541-2E3EEC5A8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703" y="2945876"/>
            <a:ext cx="6484710" cy="212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36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29953-743D-A4E7-70C1-10BCBD82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22" y="873941"/>
            <a:ext cx="1717872" cy="567173"/>
          </a:xfrm>
        </p:spPr>
        <p:txBody>
          <a:bodyPr/>
          <a:lstStyle/>
          <a:p>
            <a:r>
              <a:rPr lang="zh-CN" altLang="en-US" dirty="0"/>
              <a:t>数据表示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7A2B3D-F58A-50E3-AA10-91F2A435C508}"/>
              </a:ext>
            </a:extLst>
          </p:cNvPr>
          <p:cNvSpPr txBox="1"/>
          <p:nvPr/>
        </p:nvSpPr>
        <p:spPr>
          <a:xfrm>
            <a:off x="722811" y="1925832"/>
            <a:ext cx="255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逻辑结构</a:t>
            </a:r>
          </a:p>
        </p:txBody>
      </p:sp>
      <p:pic>
        <p:nvPicPr>
          <p:cNvPr id="7" name="图片 6" descr="图表, 雷达图&#10;&#10;AI 生成的内容可能不正确。">
            <a:extLst>
              <a:ext uri="{FF2B5EF4-FFF2-40B4-BE49-F238E27FC236}">
                <a16:creationId xmlns:a16="http://schemas.microsoft.com/office/drawing/2014/main" id="{CEA2FDE3-AE78-90EB-EC65-6C3300DB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8" y="2476808"/>
            <a:ext cx="3232995" cy="26873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EA622B-9151-14D3-913C-5AA9B88815C5}"/>
              </a:ext>
            </a:extLst>
          </p:cNvPr>
          <p:cNvSpPr txBox="1"/>
          <p:nvPr/>
        </p:nvSpPr>
        <p:spPr>
          <a:xfrm>
            <a:off x="3417127" y="1892235"/>
            <a:ext cx="27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D566EB-B220-D2C9-1A69-4583BC581688}"/>
              </a:ext>
            </a:extLst>
          </p:cNvPr>
          <p:cNvSpPr txBox="1"/>
          <p:nvPr/>
        </p:nvSpPr>
        <p:spPr>
          <a:xfrm>
            <a:off x="3492136" y="2223709"/>
            <a:ext cx="3500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节点：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维度：节点数 </a:t>
            </a:r>
            <a:r>
              <a:rPr lang="en-US" altLang="zh-CN" dirty="0"/>
              <a:t>* </a:t>
            </a:r>
            <a:r>
              <a:rPr lang="zh-CN" altLang="en-US" dirty="0"/>
              <a:t>节点属性维度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D7BEB5E-A4C9-627F-35B9-857C0EBA3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06309"/>
              </p:ext>
            </p:extLst>
          </p:nvPr>
        </p:nvGraphicFramePr>
        <p:xfrm>
          <a:off x="3492136" y="3201514"/>
          <a:ext cx="368372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932">
                  <a:extLst>
                    <a:ext uri="{9D8B030D-6E8A-4147-A177-3AD203B41FA5}">
                      <a16:colId xmlns:a16="http://schemas.microsoft.com/office/drawing/2014/main" val="3059241155"/>
                    </a:ext>
                  </a:extLst>
                </a:gridCol>
                <a:gridCol w="920932">
                  <a:extLst>
                    <a:ext uri="{9D8B030D-6E8A-4147-A177-3AD203B41FA5}">
                      <a16:colId xmlns:a16="http://schemas.microsoft.com/office/drawing/2014/main" val="2936214727"/>
                    </a:ext>
                  </a:extLst>
                </a:gridCol>
                <a:gridCol w="920932">
                  <a:extLst>
                    <a:ext uri="{9D8B030D-6E8A-4147-A177-3AD203B41FA5}">
                      <a16:colId xmlns:a16="http://schemas.microsoft.com/office/drawing/2014/main" val="600835346"/>
                    </a:ext>
                  </a:extLst>
                </a:gridCol>
                <a:gridCol w="920932">
                  <a:extLst>
                    <a:ext uri="{9D8B030D-6E8A-4147-A177-3AD203B41FA5}">
                      <a16:colId xmlns:a16="http://schemas.microsoft.com/office/drawing/2014/main" val="188485743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220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519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3901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7561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9116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143781"/>
                  </a:ext>
                </a:extLst>
              </a:tr>
            </a:tbl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462D6D1-F0FD-957A-2482-1F9DA4037F49}"/>
              </a:ext>
            </a:extLst>
          </p:cNvPr>
          <p:cNvCxnSpPr>
            <a:cxnSpLocks/>
          </p:cNvCxnSpPr>
          <p:nvPr/>
        </p:nvCxnSpPr>
        <p:spPr>
          <a:xfrm>
            <a:off x="3492136" y="3031820"/>
            <a:ext cx="36837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4114475-D248-D92D-FBD1-C331981E64F4}"/>
              </a:ext>
            </a:extLst>
          </p:cNvPr>
          <p:cNvSpPr txBox="1"/>
          <p:nvPr/>
        </p:nvSpPr>
        <p:spPr>
          <a:xfrm>
            <a:off x="4631973" y="2870040"/>
            <a:ext cx="22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属性维度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5E97F0F-2AE4-23A2-ACC0-8B0AF3137CC6}"/>
              </a:ext>
            </a:extLst>
          </p:cNvPr>
          <p:cNvCxnSpPr/>
          <p:nvPr/>
        </p:nvCxnSpPr>
        <p:spPr>
          <a:xfrm>
            <a:off x="3335382" y="3201514"/>
            <a:ext cx="0" cy="2194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8D9BB52-9CF3-A6B6-7141-5565982E54C2}"/>
              </a:ext>
            </a:extLst>
          </p:cNvPr>
          <p:cNvSpPr txBox="1"/>
          <p:nvPr/>
        </p:nvSpPr>
        <p:spPr>
          <a:xfrm>
            <a:off x="2904309" y="3589169"/>
            <a:ext cx="339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91F93C-E424-89B2-2596-8D49100FF773}"/>
              </a:ext>
            </a:extLst>
          </p:cNvPr>
          <p:cNvSpPr txBox="1"/>
          <p:nvPr/>
        </p:nvSpPr>
        <p:spPr>
          <a:xfrm>
            <a:off x="7605951" y="2261567"/>
            <a:ext cx="3500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邻接：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维度：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* </a:t>
            </a:r>
            <a:r>
              <a:rPr lang="zh-CN" altLang="en-US" dirty="0"/>
              <a:t>邻接数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源节点 </a:t>
            </a:r>
            <a:r>
              <a:rPr lang="en-US" altLang="zh-CN" dirty="0"/>
              <a:t>-&gt;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目标节点</a:t>
            </a:r>
            <a:endParaRPr lang="en-US" altLang="zh-CN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C274414-6712-A7FC-8AF9-7F9D3A3A4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961760"/>
              </p:ext>
            </p:extLst>
          </p:nvPr>
        </p:nvGraphicFramePr>
        <p:xfrm>
          <a:off x="7537267" y="3988387"/>
          <a:ext cx="3500847" cy="78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121">
                  <a:extLst>
                    <a:ext uri="{9D8B030D-6E8A-4147-A177-3AD203B41FA5}">
                      <a16:colId xmlns:a16="http://schemas.microsoft.com/office/drawing/2014/main" val="3623695420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711014560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383365530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997552529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2855141135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1226381383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2742335662"/>
                    </a:ext>
                  </a:extLst>
                </a:gridCol>
              </a:tblGrid>
              <a:tr h="39010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731188"/>
                  </a:ext>
                </a:extLst>
              </a:tr>
              <a:tr h="39010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355848"/>
                  </a:ext>
                </a:extLst>
              </a:tr>
            </a:tbl>
          </a:graphicData>
        </a:graphic>
      </p:graphicFrame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1701EE3-417D-73F3-5B9A-7F89B900299B}"/>
              </a:ext>
            </a:extLst>
          </p:cNvPr>
          <p:cNvCxnSpPr/>
          <p:nvPr/>
        </p:nvCxnSpPr>
        <p:spPr>
          <a:xfrm>
            <a:off x="7537267" y="3898735"/>
            <a:ext cx="35008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7BC9548-974F-EA9A-D87A-B196E08A0E0C}"/>
              </a:ext>
            </a:extLst>
          </p:cNvPr>
          <p:cNvSpPr txBox="1"/>
          <p:nvPr/>
        </p:nvSpPr>
        <p:spPr>
          <a:xfrm>
            <a:off x="8288121" y="3520324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源节点数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4B146E8-CD4B-AB42-5E3C-1CB6F8ACD5D3}"/>
              </a:ext>
            </a:extLst>
          </p:cNvPr>
          <p:cNvCxnSpPr/>
          <p:nvPr/>
        </p:nvCxnSpPr>
        <p:spPr>
          <a:xfrm>
            <a:off x="7461791" y="3988387"/>
            <a:ext cx="0" cy="78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E8C6A62-E46E-B2AD-5417-6C64CD48C71A}"/>
              </a:ext>
            </a:extLst>
          </p:cNvPr>
          <p:cNvSpPr txBox="1"/>
          <p:nvPr/>
        </p:nvSpPr>
        <p:spPr>
          <a:xfrm>
            <a:off x="7175864" y="4143167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E6B1022-AA73-9FF9-DB6D-3647B2CEDE54}"/>
              </a:ext>
            </a:extLst>
          </p:cNvPr>
          <p:cNvCxnSpPr/>
          <p:nvPr/>
        </p:nvCxnSpPr>
        <p:spPr>
          <a:xfrm>
            <a:off x="7537266" y="4956827"/>
            <a:ext cx="35008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1A62F16-425A-B455-3F11-D007F376EAED}"/>
              </a:ext>
            </a:extLst>
          </p:cNvPr>
          <p:cNvSpPr txBox="1"/>
          <p:nvPr/>
        </p:nvSpPr>
        <p:spPr>
          <a:xfrm>
            <a:off x="8197665" y="4987259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目标节点数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5D94CC3-9928-4690-3C99-1C4081324622}"/>
              </a:ext>
            </a:extLst>
          </p:cNvPr>
          <p:cNvSpPr txBox="1"/>
          <p:nvPr/>
        </p:nvSpPr>
        <p:spPr>
          <a:xfrm>
            <a:off x="11038113" y="3929462"/>
            <a:ext cx="93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源节点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52572F-216C-E72F-02AE-EA4FF13F20B0}"/>
              </a:ext>
            </a:extLst>
          </p:cNvPr>
          <p:cNvSpPr txBox="1"/>
          <p:nvPr/>
        </p:nvSpPr>
        <p:spPr>
          <a:xfrm>
            <a:off x="11038113" y="4343064"/>
            <a:ext cx="11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目标节点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8267145-519B-61A9-803D-9AF33DE248E1}"/>
              </a:ext>
            </a:extLst>
          </p:cNvPr>
          <p:cNvSpPr txBox="1"/>
          <p:nvPr/>
        </p:nvSpPr>
        <p:spPr>
          <a:xfrm>
            <a:off x="3401393" y="5565767"/>
            <a:ext cx="246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全局的节点信息综合</a:t>
            </a: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8F64D523-B1C3-ABF4-72DD-A22B87019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21726"/>
              </p:ext>
            </p:extLst>
          </p:nvPr>
        </p:nvGraphicFramePr>
        <p:xfrm>
          <a:off x="3492136" y="6450199"/>
          <a:ext cx="36837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932">
                  <a:extLst>
                    <a:ext uri="{9D8B030D-6E8A-4147-A177-3AD203B41FA5}">
                      <a16:colId xmlns:a16="http://schemas.microsoft.com/office/drawing/2014/main" val="3723491063"/>
                    </a:ext>
                  </a:extLst>
                </a:gridCol>
                <a:gridCol w="920932">
                  <a:extLst>
                    <a:ext uri="{9D8B030D-6E8A-4147-A177-3AD203B41FA5}">
                      <a16:colId xmlns:a16="http://schemas.microsoft.com/office/drawing/2014/main" val="2955432346"/>
                    </a:ext>
                  </a:extLst>
                </a:gridCol>
                <a:gridCol w="920932">
                  <a:extLst>
                    <a:ext uri="{9D8B030D-6E8A-4147-A177-3AD203B41FA5}">
                      <a16:colId xmlns:a16="http://schemas.microsoft.com/office/drawing/2014/main" val="2414289260"/>
                    </a:ext>
                  </a:extLst>
                </a:gridCol>
                <a:gridCol w="920932">
                  <a:extLst>
                    <a:ext uri="{9D8B030D-6E8A-4147-A177-3AD203B41FA5}">
                      <a16:colId xmlns:a16="http://schemas.microsoft.com/office/drawing/2014/main" val="3522080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50645"/>
                  </a:ext>
                </a:extLst>
              </a:tr>
            </a:tbl>
          </a:graphicData>
        </a:graphic>
      </p:graphicFrame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4920786-E5E8-B590-59FA-55EA82CE022B}"/>
              </a:ext>
            </a:extLst>
          </p:cNvPr>
          <p:cNvCxnSpPr/>
          <p:nvPr/>
        </p:nvCxnSpPr>
        <p:spPr>
          <a:xfrm>
            <a:off x="3492136" y="6357257"/>
            <a:ext cx="36837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A3166A10-445C-18F4-5660-D6B11CF6A1F4}"/>
              </a:ext>
            </a:extLst>
          </p:cNvPr>
          <p:cNvSpPr txBox="1"/>
          <p:nvPr/>
        </p:nvSpPr>
        <p:spPr>
          <a:xfrm>
            <a:off x="3492136" y="6336021"/>
            <a:ext cx="402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图中节点的属性的综合</a:t>
            </a:r>
            <a:r>
              <a:rPr lang="en-US" altLang="zh-CN" dirty="0"/>
              <a:t>-</a:t>
            </a:r>
            <a:r>
              <a:rPr lang="zh-CN" altLang="en-US" dirty="0"/>
              <a:t>维度相同</a:t>
            </a:r>
          </a:p>
        </p:txBody>
      </p:sp>
    </p:spTree>
    <p:extLst>
      <p:ext uri="{BB962C8B-B14F-4D97-AF65-F5344CB8AC3E}">
        <p14:creationId xmlns:p14="http://schemas.microsoft.com/office/powerpoint/2010/main" val="303561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E60AD-E2F2-F9A5-BD1D-DE0EBE3D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一般性流程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87A332-C918-806A-4148-9ED6E83EC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76" y="3105712"/>
            <a:ext cx="9830968" cy="365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CEFA8D-8F63-B4BD-DF48-962434B8D4E5}"/>
              </a:ext>
            </a:extLst>
          </p:cNvPr>
          <p:cNvSpPr txBox="1"/>
          <p:nvPr/>
        </p:nvSpPr>
        <p:spPr>
          <a:xfrm>
            <a:off x="581192" y="1410789"/>
            <a:ext cx="1092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 节点的属性根据</a:t>
            </a:r>
            <a:r>
              <a:rPr lang="zh-CN" altLang="en-US" b="1" i="1" u="sng" dirty="0"/>
              <a:t>消息传递</a:t>
            </a:r>
            <a:r>
              <a:rPr lang="zh-CN" altLang="en-US" dirty="0"/>
              <a:t>的方式由邻接点逐层的获取更远的节点的信息 </a:t>
            </a:r>
            <a:r>
              <a:rPr lang="en-US" altLang="zh-CN" dirty="0"/>
              <a:t>-&gt; </a:t>
            </a:r>
            <a:r>
              <a:rPr lang="zh-CN" altLang="en-US" dirty="0"/>
              <a:t>进行当前节点属性的更新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CE3E8D-F4E3-BC18-7A65-B0616DD6D0EF}"/>
              </a:ext>
            </a:extLst>
          </p:cNvPr>
          <p:cNvSpPr txBox="1"/>
          <p:nvPr/>
        </p:nvSpPr>
        <p:spPr>
          <a:xfrm>
            <a:off x="581192" y="2429691"/>
            <a:ext cx="1023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对所有节点进行更新后就可获得对图的全局信息更新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79161-29E1-0831-CBDF-BD7DEC7D56A4}"/>
              </a:ext>
            </a:extLst>
          </p:cNvPr>
          <p:cNvSpPr txBox="1"/>
          <p:nvPr/>
        </p:nvSpPr>
        <p:spPr>
          <a:xfrm>
            <a:off x="679269" y="1898469"/>
            <a:ext cx="1023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对邻接关系同理可进行更新</a:t>
            </a:r>
            <a:r>
              <a:rPr lang="en-US" altLang="zh-CN" dirty="0"/>
              <a:t> -&gt; </a:t>
            </a:r>
            <a:r>
              <a:rPr lang="zh-CN" altLang="en-US" dirty="0"/>
              <a:t>将更新后的邻接关系当作权重用于对下次节点的属性更新</a:t>
            </a:r>
          </a:p>
        </p:txBody>
      </p:sp>
    </p:spTree>
    <p:extLst>
      <p:ext uri="{BB962C8B-B14F-4D97-AF65-F5344CB8AC3E}">
        <p14:creationId xmlns:p14="http://schemas.microsoft.com/office/powerpoint/2010/main" val="46552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EAF12D-00B2-30F7-8632-C5F21B97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72EAB236-23CC-D327-62BD-AB9CD920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47" y="1767840"/>
            <a:ext cx="10662198" cy="44993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4BC4B4C-C951-34EB-C271-0C8AD74BD082}"/>
              </a:ext>
            </a:extLst>
          </p:cNvPr>
          <p:cNvSpPr txBox="1"/>
          <p:nvPr/>
        </p:nvSpPr>
        <p:spPr>
          <a:xfrm>
            <a:off x="764901" y="911463"/>
            <a:ext cx="5590903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defTabSz="457200">
              <a:lnSpc>
                <a:spcPct val="100000"/>
              </a:lnSpc>
              <a:spcBef>
                <a:spcPct val="0"/>
              </a:spcBef>
              <a:buNone/>
              <a:defRPr sz="28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模型收敛后</a:t>
            </a:r>
          </a:p>
        </p:txBody>
      </p:sp>
    </p:spTree>
    <p:extLst>
      <p:ext uri="{BB962C8B-B14F-4D97-AF65-F5344CB8AC3E}">
        <p14:creationId xmlns:p14="http://schemas.microsoft.com/office/powerpoint/2010/main" val="2996164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70000B-3581-B881-789A-BF9D86F4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D5BF54-9F45-3D27-9A57-18561661119F}"/>
              </a:ext>
            </a:extLst>
          </p:cNvPr>
          <p:cNvSpPr txBox="1"/>
          <p:nvPr/>
        </p:nvSpPr>
        <p:spPr>
          <a:xfrm>
            <a:off x="724817" y="634734"/>
            <a:ext cx="5590903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defTabSz="457200">
              <a:lnSpc>
                <a:spcPct val="100000"/>
              </a:lnSpc>
              <a:spcBef>
                <a:spcPct val="0"/>
              </a:spcBef>
              <a:buNone/>
              <a:defRPr sz="28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常见消息传递机制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8A25F52-427A-205F-22CF-EA799FD1AAB0}"/>
              </a:ext>
            </a:extLst>
          </p:cNvPr>
          <p:cNvGrpSpPr/>
          <p:nvPr/>
        </p:nvGrpSpPr>
        <p:grpSpPr>
          <a:xfrm>
            <a:off x="655336" y="1157955"/>
            <a:ext cx="11438521" cy="5502832"/>
            <a:chOff x="655336" y="1157955"/>
            <a:chExt cx="11438521" cy="5502832"/>
          </a:xfrm>
        </p:grpSpPr>
        <p:pic>
          <p:nvPicPr>
            <p:cNvPr id="6" name="图片 5" descr="图表, 图示&#10;&#10;AI 生成的内容可能不正确。">
              <a:extLst>
                <a:ext uri="{FF2B5EF4-FFF2-40B4-BE49-F238E27FC236}">
                  <a16:creationId xmlns:a16="http://schemas.microsoft.com/office/drawing/2014/main" id="{8F69F5A8-D83D-4738-4DEA-E81D155A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937" y="1157955"/>
              <a:ext cx="11133566" cy="526595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23298D9-983A-8383-65FD-6E46CDE9320F}"/>
                </a:ext>
              </a:extLst>
            </p:cNvPr>
            <p:cNvSpPr/>
            <p:nvPr/>
          </p:nvSpPr>
          <p:spPr>
            <a:xfrm>
              <a:off x="655336" y="6295662"/>
              <a:ext cx="1757126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07EE8C-6F51-BFD0-4B6C-F9F7D5634BB9}"/>
                </a:ext>
              </a:extLst>
            </p:cNvPr>
            <p:cNvSpPr/>
            <p:nvPr/>
          </p:nvSpPr>
          <p:spPr>
            <a:xfrm>
              <a:off x="11135915" y="5338354"/>
              <a:ext cx="957942" cy="9573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9820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表, 雷达图&#10;&#10;AI 生成的内容可能不正确。">
            <a:extLst>
              <a:ext uri="{FF2B5EF4-FFF2-40B4-BE49-F238E27FC236}">
                <a16:creationId xmlns:a16="http://schemas.microsoft.com/office/drawing/2014/main" id="{FF7D6D00-ADCE-95A9-7D3D-CA86B80A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2113891"/>
            <a:ext cx="10964111" cy="45362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43BDB3-8BF4-4F9C-DFBF-55A602094AB4}"/>
              </a:ext>
            </a:extLst>
          </p:cNvPr>
          <p:cNvSpPr txBox="1"/>
          <p:nvPr/>
        </p:nvSpPr>
        <p:spPr>
          <a:xfrm>
            <a:off x="548639" y="775063"/>
            <a:ext cx="40581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zh-CN" altLang="en-US" sz="27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特征：</a:t>
            </a:r>
            <a:endParaRPr lang="en-US" altLang="zh-CN" sz="2700" b="1" cap="all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  <a:p>
            <a:pPr defTabSz="457200">
              <a:spcBef>
                <a:spcPct val="0"/>
              </a:spcBef>
            </a:pPr>
            <a:r>
              <a:rPr lang="zh-CN" altLang="en-US" sz="27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考虑到图中节点的链接关系来确定节点的属性更新</a:t>
            </a:r>
          </a:p>
        </p:txBody>
      </p:sp>
    </p:spTree>
    <p:extLst>
      <p:ext uri="{BB962C8B-B14F-4D97-AF65-F5344CB8AC3E}">
        <p14:creationId xmlns:p14="http://schemas.microsoft.com/office/powerpoint/2010/main" val="405001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427D41-CEA0-4C92-D8C3-C3558DA1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EB6491-F0AD-0C78-88F8-85BF9FC5DDEE}"/>
              </a:ext>
            </a:extLst>
          </p:cNvPr>
          <p:cNvSpPr txBox="1"/>
          <p:nvPr/>
        </p:nvSpPr>
        <p:spPr>
          <a:xfrm>
            <a:off x="736324" y="680725"/>
            <a:ext cx="3500846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 rtl="0">
              <a:defRPr lang="zh-cn"/>
            </a:defPPr>
            <a:lvl1pPr defTabSz="457200">
              <a:lnSpc>
                <a:spcPct val="100000"/>
              </a:lnSpc>
              <a:spcBef>
                <a:spcPct val="0"/>
              </a:spcBef>
              <a:buNone/>
              <a:defRPr sz="28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dirty="0"/>
              <a:t>特征计算方法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866B76-4E55-3E65-1383-D0D7F03A1780}"/>
              </a:ext>
            </a:extLst>
          </p:cNvPr>
          <p:cNvSpPr txBox="1"/>
          <p:nvPr/>
        </p:nvSpPr>
        <p:spPr>
          <a:xfrm>
            <a:off x="1184366" y="1410789"/>
            <a:ext cx="73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邻接表转邻接矩阵与特征矩阵进行乘法操作，表示聚合邻居信息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A6C39FD-8B52-103A-2DE7-39F374040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201301"/>
              </p:ext>
            </p:extLst>
          </p:nvPr>
        </p:nvGraphicFramePr>
        <p:xfrm>
          <a:off x="392044" y="2657843"/>
          <a:ext cx="2786742" cy="3449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457">
                  <a:extLst>
                    <a:ext uri="{9D8B030D-6E8A-4147-A177-3AD203B41FA5}">
                      <a16:colId xmlns:a16="http://schemas.microsoft.com/office/drawing/2014/main" val="171939417"/>
                    </a:ext>
                  </a:extLst>
                </a:gridCol>
                <a:gridCol w="464457">
                  <a:extLst>
                    <a:ext uri="{9D8B030D-6E8A-4147-A177-3AD203B41FA5}">
                      <a16:colId xmlns:a16="http://schemas.microsoft.com/office/drawing/2014/main" val="2762982914"/>
                    </a:ext>
                  </a:extLst>
                </a:gridCol>
                <a:gridCol w="464457">
                  <a:extLst>
                    <a:ext uri="{9D8B030D-6E8A-4147-A177-3AD203B41FA5}">
                      <a16:colId xmlns:a16="http://schemas.microsoft.com/office/drawing/2014/main" val="2012707184"/>
                    </a:ext>
                  </a:extLst>
                </a:gridCol>
                <a:gridCol w="464457">
                  <a:extLst>
                    <a:ext uri="{9D8B030D-6E8A-4147-A177-3AD203B41FA5}">
                      <a16:colId xmlns:a16="http://schemas.microsoft.com/office/drawing/2014/main" val="3733367778"/>
                    </a:ext>
                  </a:extLst>
                </a:gridCol>
                <a:gridCol w="464457">
                  <a:extLst>
                    <a:ext uri="{9D8B030D-6E8A-4147-A177-3AD203B41FA5}">
                      <a16:colId xmlns:a16="http://schemas.microsoft.com/office/drawing/2014/main" val="1450654278"/>
                    </a:ext>
                  </a:extLst>
                </a:gridCol>
                <a:gridCol w="464457">
                  <a:extLst>
                    <a:ext uri="{9D8B030D-6E8A-4147-A177-3AD203B41FA5}">
                      <a16:colId xmlns:a16="http://schemas.microsoft.com/office/drawing/2014/main" val="3007615127"/>
                    </a:ext>
                  </a:extLst>
                </a:gridCol>
              </a:tblGrid>
              <a:tr h="549655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b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b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1153037830"/>
                  </a:ext>
                </a:extLst>
              </a:tr>
              <a:tr h="549655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229738052"/>
                  </a:ext>
                </a:extLst>
              </a:tr>
              <a:tr h="549655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86945977"/>
                  </a:ext>
                </a:extLst>
              </a:tr>
              <a:tr h="549655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34869094"/>
                  </a:ext>
                </a:extLst>
              </a:tr>
              <a:tr h="549655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06233312"/>
                  </a:ext>
                </a:extLst>
              </a:tr>
              <a:tr h="549655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254859975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ABA5B01-A24A-46B7-F6DF-AFB1E8FC113D}"/>
              </a:ext>
            </a:extLst>
          </p:cNvPr>
          <p:cNvSpPr txBox="1"/>
          <p:nvPr/>
        </p:nvSpPr>
        <p:spPr>
          <a:xfrm>
            <a:off x="640238" y="6110730"/>
            <a:ext cx="229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Adjacency matrix A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1D05D6-CFBD-3E6A-DA03-A345875EB139}"/>
              </a:ext>
            </a:extLst>
          </p:cNvPr>
          <p:cNvSpPr/>
          <p:nvPr/>
        </p:nvSpPr>
        <p:spPr>
          <a:xfrm>
            <a:off x="851955" y="3354231"/>
            <a:ext cx="2369431" cy="531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EA2ACD-71F3-8C3D-AE9C-71918FB0CD49}"/>
              </a:ext>
            </a:extLst>
          </p:cNvPr>
          <p:cNvSpPr txBox="1"/>
          <p:nvPr/>
        </p:nvSpPr>
        <p:spPr>
          <a:xfrm>
            <a:off x="4397829" y="6179148"/>
            <a:ext cx="263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Feature vector X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44705CD-4417-6A18-512B-9BF0E1865674}"/>
              </a:ext>
            </a:extLst>
          </p:cNvPr>
          <p:cNvSpPr/>
          <p:nvPr/>
        </p:nvSpPr>
        <p:spPr>
          <a:xfrm>
            <a:off x="2775970" y="3343634"/>
            <a:ext cx="518159" cy="53122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A1FCF3B-3C9C-4A3B-F2B9-C6DA2D860B63}"/>
              </a:ext>
            </a:extLst>
          </p:cNvPr>
          <p:cNvCxnSpPr>
            <a:cxnSpLocks/>
          </p:cNvCxnSpPr>
          <p:nvPr/>
        </p:nvCxnSpPr>
        <p:spPr>
          <a:xfrm flipV="1">
            <a:off x="6585858" y="4163511"/>
            <a:ext cx="1408611" cy="68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6C560C44-CD6A-248B-5793-08E7CD74F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31810"/>
              </p:ext>
            </p:extLst>
          </p:nvPr>
        </p:nvGraphicFramePr>
        <p:xfrm>
          <a:off x="8076705" y="3050450"/>
          <a:ext cx="2924889" cy="304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963">
                  <a:extLst>
                    <a:ext uri="{9D8B030D-6E8A-4147-A177-3AD203B41FA5}">
                      <a16:colId xmlns:a16="http://schemas.microsoft.com/office/drawing/2014/main" val="1945110429"/>
                    </a:ext>
                  </a:extLst>
                </a:gridCol>
                <a:gridCol w="974963">
                  <a:extLst>
                    <a:ext uri="{9D8B030D-6E8A-4147-A177-3AD203B41FA5}">
                      <a16:colId xmlns:a16="http://schemas.microsoft.com/office/drawing/2014/main" val="4217416266"/>
                    </a:ext>
                  </a:extLst>
                </a:gridCol>
                <a:gridCol w="974963">
                  <a:extLst>
                    <a:ext uri="{9D8B030D-6E8A-4147-A177-3AD203B41FA5}">
                      <a16:colId xmlns:a16="http://schemas.microsoft.com/office/drawing/2014/main" val="2464118237"/>
                    </a:ext>
                  </a:extLst>
                </a:gridCol>
              </a:tblGrid>
              <a:tr h="50768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特征 </a:t>
                      </a: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zh-CN" alt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特征 </a:t>
                      </a: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zh-CN" alt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特征 </a:t>
                      </a: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2182441945"/>
                  </a:ext>
                </a:extLst>
              </a:tr>
              <a:tr h="507680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045828716"/>
                  </a:ext>
                </a:extLst>
              </a:tr>
              <a:tr h="507680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82593088"/>
                  </a:ext>
                </a:extLst>
              </a:tr>
              <a:tr h="507680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121939795"/>
                  </a:ext>
                </a:extLst>
              </a:tr>
              <a:tr h="507680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36268060"/>
                  </a:ext>
                </a:extLst>
              </a:tr>
              <a:tr h="507680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48523036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90BD9D2-3C27-94F0-A92F-2F0A16E70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007999"/>
              </p:ext>
            </p:extLst>
          </p:nvPr>
        </p:nvGraphicFramePr>
        <p:xfrm>
          <a:off x="11242972" y="3036162"/>
          <a:ext cx="833119" cy="304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119">
                  <a:extLst>
                    <a:ext uri="{9D8B030D-6E8A-4147-A177-3AD203B41FA5}">
                      <a16:colId xmlns:a16="http://schemas.microsoft.com/office/drawing/2014/main" val="3613800042"/>
                    </a:ext>
                  </a:extLst>
                </a:gridCol>
              </a:tblGrid>
              <a:tr h="50768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节点</a:t>
                      </a: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1344709091"/>
                  </a:ext>
                </a:extLst>
              </a:tr>
              <a:tr h="507680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845152953"/>
                  </a:ext>
                </a:extLst>
              </a:tr>
              <a:tr h="507680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62634074"/>
                  </a:ext>
                </a:extLst>
              </a:tr>
              <a:tr h="507680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027407004"/>
                  </a:ext>
                </a:extLst>
              </a:tr>
              <a:tr h="507680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103871405"/>
                  </a:ext>
                </a:extLst>
              </a:tr>
              <a:tr h="507680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98148668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1B25EA49-4CEB-B5EB-C06B-F20E6A461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437775"/>
              </p:ext>
            </p:extLst>
          </p:nvPr>
        </p:nvGraphicFramePr>
        <p:xfrm>
          <a:off x="3832966" y="3354231"/>
          <a:ext cx="2868980" cy="2784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311">
                  <a:extLst>
                    <a:ext uri="{9D8B030D-6E8A-4147-A177-3AD203B41FA5}">
                      <a16:colId xmlns:a16="http://schemas.microsoft.com/office/drawing/2014/main" val="2905075212"/>
                    </a:ext>
                  </a:extLst>
                </a:gridCol>
                <a:gridCol w="731223">
                  <a:extLst>
                    <a:ext uri="{9D8B030D-6E8A-4147-A177-3AD203B41FA5}">
                      <a16:colId xmlns:a16="http://schemas.microsoft.com/office/drawing/2014/main" val="2252070850"/>
                    </a:ext>
                  </a:extLst>
                </a:gridCol>
                <a:gridCol w="731223">
                  <a:extLst>
                    <a:ext uri="{9D8B030D-6E8A-4147-A177-3AD203B41FA5}">
                      <a16:colId xmlns:a16="http://schemas.microsoft.com/office/drawing/2014/main" val="4284365263"/>
                    </a:ext>
                  </a:extLst>
                </a:gridCol>
                <a:gridCol w="731223">
                  <a:extLst>
                    <a:ext uri="{9D8B030D-6E8A-4147-A177-3AD203B41FA5}">
                      <a16:colId xmlns:a16="http://schemas.microsoft.com/office/drawing/2014/main" val="1753361060"/>
                    </a:ext>
                  </a:extLst>
                </a:gridCol>
              </a:tblGrid>
              <a:tr h="556822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–1.1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732059567"/>
                  </a:ext>
                </a:extLst>
              </a:tr>
              <a:tr h="556822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–1.2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45605070"/>
                  </a:ext>
                </a:extLst>
              </a:tr>
              <a:tr h="556822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377228898"/>
                  </a:ext>
                </a:extLst>
              </a:tr>
              <a:tr h="556822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–1.2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83894396"/>
                  </a:ext>
                </a:extLst>
              </a:tr>
              <a:tr h="556822"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000527637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CCAA4D40-EAC2-EEBA-68FC-0592DBEB7D27}"/>
              </a:ext>
            </a:extLst>
          </p:cNvPr>
          <p:cNvSpPr/>
          <p:nvPr/>
        </p:nvSpPr>
        <p:spPr>
          <a:xfrm>
            <a:off x="5976560" y="3357846"/>
            <a:ext cx="727165" cy="27281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90A9EC5-C8FA-5AA6-8A76-F22CFB05BB18}"/>
              </a:ext>
            </a:extLst>
          </p:cNvPr>
          <p:cNvSpPr/>
          <p:nvPr/>
        </p:nvSpPr>
        <p:spPr>
          <a:xfrm>
            <a:off x="6140450" y="5609134"/>
            <a:ext cx="588816" cy="47310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A2DF08F4-8A21-0C05-D725-377EC9CD90EA}"/>
              </a:ext>
            </a:extLst>
          </p:cNvPr>
          <p:cNvSpPr/>
          <p:nvPr/>
        </p:nvSpPr>
        <p:spPr>
          <a:xfrm>
            <a:off x="-41065" y="3632060"/>
            <a:ext cx="5991497" cy="314322"/>
          </a:xfrm>
          <a:prstGeom prst="arc">
            <a:avLst>
              <a:gd name="adj1" fmla="val 16200000"/>
              <a:gd name="adj2" fmla="val 2158096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674BF322-6D9E-050E-8315-D9F4E8158357}"/>
              </a:ext>
            </a:extLst>
          </p:cNvPr>
          <p:cNvSpPr/>
          <p:nvPr/>
        </p:nvSpPr>
        <p:spPr>
          <a:xfrm rot="21102681">
            <a:off x="2417864" y="4030980"/>
            <a:ext cx="7750629" cy="518339"/>
          </a:xfrm>
          <a:prstGeom prst="arc">
            <a:avLst>
              <a:gd name="adj1" fmla="val 16200000"/>
              <a:gd name="adj2" fmla="val 2155703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C03303A-5D04-491E-0D3E-4BE590B06F8F}"/>
              </a:ext>
            </a:extLst>
          </p:cNvPr>
          <p:cNvSpPr/>
          <p:nvPr/>
        </p:nvSpPr>
        <p:spPr>
          <a:xfrm>
            <a:off x="10165375" y="3475021"/>
            <a:ext cx="833119" cy="628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563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EC7737-5716-811F-CABC-C26E9E1C8562}"/>
              </a:ext>
            </a:extLst>
          </p:cNvPr>
          <p:cNvSpPr txBox="1"/>
          <p:nvPr/>
        </p:nvSpPr>
        <p:spPr>
          <a:xfrm>
            <a:off x="1201783" y="826120"/>
            <a:ext cx="361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邻接矩阵考虑度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904C034-D611-1442-F6B7-8CBA5E4D9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120557"/>
              </p:ext>
            </p:extLst>
          </p:nvPr>
        </p:nvGraphicFramePr>
        <p:xfrm>
          <a:off x="441958" y="2558245"/>
          <a:ext cx="331796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032">
                  <a:extLst>
                    <a:ext uri="{9D8B030D-6E8A-4147-A177-3AD203B41FA5}">
                      <a16:colId xmlns:a16="http://schemas.microsoft.com/office/drawing/2014/main" val="727908695"/>
                    </a:ext>
                  </a:extLst>
                </a:gridCol>
                <a:gridCol w="549986">
                  <a:extLst>
                    <a:ext uri="{9D8B030D-6E8A-4147-A177-3AD203B41FA5}">
                      <a16:colId xmlns:a16="http://schemas.microsoft.com/office/drawing/2014/main" val="341857821"/>
                    </a:ext>
                  </a:extLst>
                </a:gridCol>
                <a:gridCol w="549986">
                  <a:extLst>
                    <a:ext uri="{9D8B030D-6E8A-4147-A177-3AD203B41FA5}">
                      <a16:colId xmlns:a16="http://schemas.microsoft.com/office/drawing/2014/main" val="892196822"/>
                    </a:ext>
                  </a:extLst>
                </a:gridCol>
                <a:gridCol w="549986">
                  <a:extLst>
                    <a:ext uri="{9D8B030D-6E8A-4147-A177-3AD203B41FA5}">
                      <a16:colId xmlns:a16="http://schemas.microsoft.com/office/drawing/2014/main" val="3912092735"/>
                    </a:ext>
                  </a:extLst>
                </a:gridCol>
                <a:gridCol w="549986">
                  <a:extLst>
                    <a:ext uri="{9D8B030D-6E8A-4147-A177-3AD203B41FA5}">
                      <a16:colId xmlns:a16="http://schemas.microsoft.com/office/drawing/2014/main" val="2189826938"/>
                    </a:ext>
                  </a:extLst>
                </a:gridCol>
                <a:gridCol w="549986">
                  <a:extLst>
                    <a:ext uri="{9D8B030D-6E8A-4147-A177-3AD203B41FA5}">
                      <a16:colId xmlns:a16="http://schemas.microsoft.com/office/drawing/2014/main" val="3503366784"/>
                    </a:ext>
                  </a:extLst>
                </a:gridCol>
              </a:tblGrid>
              <a:tr h="4958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508173"/>
                  </a:ext>
                </a:extLst>
              </a:tr>
              <a:tr h="4494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209621"/>
                  </a:ext>
                </a:extLst>
              </a:tr>
              <a:tr h="4494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042823"/>
                  </a:ext>
                </a:extLst>
              </a:tr>
              <a:tr h="4494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135205"/>
                  </a:ext>
                </a:extLst>
              </a:tr>
              <a:tr h="4494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107711"/>
                  </a:ext>
                </a:extLst>
              </a:tr>
              <a:tr h="4494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90972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A2C096C-015B-8ECC-9D99-2821D64F27C4}"/>
              </a:ext>
            </a:extLst>
          </p:cNvPr>
          <p:cNvSpPr txBox="1"/>
          <p:nvPr/>
        </p:nvSpPr>
        <p:spPr>
          <a:xfrm>
            <a:off x="1047933" y="5624142"/>
            <a:ext cx="284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adjacency matrix </a:t>
            </a:r>
            <a:r>
              <a:rPr lang="en-US" altLang="zh-CN" i="1" dirty="0"/>
              <a:t>A</a:t>
            </a:r>
            <a:endParaRPr lang="en-US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0210A60-896E-CF08-39E2-A42457982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667051"/>
              </p:ext>
            </p:extLst>
          </p:nvPr>
        </p:nvGraphicFramePr>
        <p:xfrm>
          <a:off x="4256309" y="2595150"/>
          <a:ext cx="299574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321">
                  <a:extLst>
                    <a:ext uri="{9D8B030D-6E8A-4147-A177-3AD203B41FA5}">
                      <a16:colId xmlns:a16="http://schemas.microsoft.com/office/drawing/2014/main" val="829889787"/>
                    </a:ext>
                  </a:extLst>
                </a:gridCol>
                <a:gridCol w="580978">
                  <a:extLst>
                    <a:ext uri="{9D8B030D-6E8A-4147-A177-3AD203B41FA5}">
                      <a16:colId xmlns:a16="http://schemas.microsoft.com/office/drawing/2014/main" val="750076603"/>
                    </a:ext>
                  </a:extLst>
                </a:gridCol>
                <a:gridCol w="599150">
                  <a:extLst>
                    <a:ext uri="{9D8B030D-6E8A-4147-A177-3AD203B41FA5}">
                      <a16:colId xmlns:a16="http://schemas.microsoft.com/office/drawing/2014/main" val="3056900084"/>
                    </a:ext>
                  </a:extLst>
                </a:gridCol>
                <a:gridCol w="599150">
                  <a:extLst>
                    <a:ext uri="{9D8B030D-6E8A-4147-A177-3AD203B41FA5}">
                      <a16:colId xmlns:a16="http://schemas.microsoft.com/office/drawing/2014/main" val="2061331712"/>
                    </a:ext>
                  </a:extLst>
                </a:gridCol>
                <a:gridCol w="599150">
                  <a:extLst>
                    <a:ext uri="{9D8B030D-6E8A-4147-A177-3AD203B41FA5}">
                      <a16:colId xmlns:a16="http://schemas.microsoft.com/office/drawing/2014/main" val="257406017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0923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3307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69852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64466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3477996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9E15BDC0-9B0F-F3F5-56AF-3028C0921A3D}"/>
              </a:ext>
            </a:extLst>
          </p:cNvPr>
          <p:cNvSpPr txBox="1"/>
          <p:nvPr/>
        </p:nvSpPr>
        <p:spPr>
          <a:xfrm>
            <a:off x="4673600" y="5624142"/>
            <a:ext cx="284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Inter"/>
              </a:rPr>
              <a:t>New degree matrix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Inter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Arial" panose="020B0604020202020204" pitchFamily="34" charset="0"/>
                <a:ea typeface="Inter"/>
              </a:rPr>
              <a:t>D</a:t>
            </a:r>
            <a:endParaRPr lang="zh-CN" altLang="en-US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966BC4B-CCE4-E83F-0286-986D89ED0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69125"/>
              </p:ext>
            </p:extLst>
          </p:nvPr>
        </p:nvGraphicFramePr>
        <p:xfrm>
          <a:off x="7748447" y="2595149"/>
          <a:ext cx="4197534" cy="270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589">
                  <a:extLst>
                    <a:ext uri="{9D8B030D-6E8A-4147-A177-3AD203B41FA5}">
                      <a16:colId xmlns:a16="http://schemas.microsoft.com/office/drawing/2014/main" val="2100230878"/>
                    </a:ext>
                  </a:extLst>
                </a:gridCol>
                <a:gridCol w="699589">
                  <a:extLst>
                    <a:ext uri="{9D8B030D-6E8A-4147-A177-3AD203B41FA5}">
                      <a16:colId xmlns:a16="http://schemas.microsoft.com/office/drawing/2014/main" val="2731584420"/>
                    </a:ext>
                  </a:extLst>
                </a:gridCol>
                <a:gridCol w="699589">
                  <a:extLst>
                    <a:ext uri="{9D8B030D-6E8A-4147-A177-3AD203B41FA5}">
                      <a16:colId xmlns:a16="http://schemas.microsoft.com/office/drawing/2014/main" val="2891759797"/>
                    </a:ext>
                  </a:extLst>
                </a:gridCol>
                <a:gridCol w="699589">
                  <a:extLst>
                    <a:ext uri="{9D8B030D-6E8A-4147-A177-3AD203B41FA5}">
                      <a16:colId xmlns:a16="http://schemas.microsoft.com/office/drawing/2014/main" val="1914578455"/>
                    </a:ext>
                  </a:extLst>
                </a:gridCol>
                <a:gridCol w="699589">
                  <a:extLst>
                    <a:ext uri="{9D8B030D-6E8A-4147-A177-3AD203B41FA5}">
                      <a16:colId xmlns:a16="http://schemas.microsoft.com/office/drawing/2014/main" val="1143594636"/>
                    </a:ext>
                  </a:extLst>
                </a:gridCol>
                <a:gridCol w="699589">
                  <a:extLst>
                    <a:ext uri="{9D8B030D-6E8A-4147-A177-3AD203B41FA5}">
                      <a16:colId xmlns:a16="http://schemas.microsoft.com/office/drawing/2014/main" val="3038516287"/>
                    </a:ext>
                  </a:extLst>
                </a:gridCol>
              </a:tblGrid>
              <a:tr h="451049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节点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812772"/>
                  </a:ext>
                </a:extLst>
              </a:tr>
              <a:tr h="451049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1/√2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57590"/>
                  </a:ext>
                </a:extLst>
              </a:tr>
              <a:tr h="451049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1/√3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08249"/>
                  </a:ext>
                </a:extLst>
              </a:tr>
              <a:tr h="451049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1/√3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598048"/>
                  </a:ext>
                </a:extLst>
              </a:tr>
              <a:tr h="451049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736424"/>
                  </a:ext>
                </a:extLst>
              </a:tr>
              <a:tr h="451049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1/√5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6700336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D862F776-52C9-267F-4288-4A3ADFFFBF1A}"/>
              </a:ext>
            </a:extLst>
          </p:cNvPr>
          <p:cNvSpPr txBox="1"/>
          <p:nvPr/>
        </p:nvSpPr>
        <p:spPr>
          <a:xfrm>
            <a:off x="9065622" y="5657381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r>
              <a:rPr lang="zh-CN" altLang="en-US" dirty="0"/>
              <a:t>的逆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B627C3E-470A-F60C-6145-30043E685C9B}"/>
              </a:ext>
            </a:extLst>
          </p:cNvPr>
          <p:cNvSpPr txBox="1"/>
          <p:nvPr/>
        </p:nvSpPr>
        <p:spPr>
          <a:xfrm>
            <a:off x="1201783" y="1663027"/>
            <a:ext cx="5381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Arial" panose="020B0604020202020204" pitchFamily="34" charset="0"/>
                <a:ea typeface="Inter"/>
              </a:rPr>
              <a:t>对度矩阵进行D</a:t>
            </a:r>
            <a:r>
              <a:rPr lang="zh-CN" altLang="en-US" dirty="0">
                <a:latin typeface="Arial" panose="020B0604020202020204" pitchFamily="34" charset="0"/>
                <a:ea typeface="Inter"/>
              </a:rPr>
              <a:t>求逆即</a:t>
            </a:r>
            <a:r>
              <a:rPr lang="zh-CN" altLang="zh-CN" dirty="0">
                <a:latin typeface="Arial" panose="020B0604020202020204" pitchFamily="34" charset="0"/>
                <a:ea typeface="Inter"/>
              </a:rPr>
              <a:t>平均</a:t>
            </a:r>
            <a:endParaRPr lang="zh-CN" altLang="zh-CN" sz="28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E25F40DD-3C65-365E-A2A3-DAFEEE16B6C7}"/>
              </a:ext>
            </a:extLst>
          </p:cNvPr>
          <p:cNvSpPr/>
          <p:nvPr/>
        </p:nvSpPr>
        <p:spPr>
          <a:xfrm>
            <a:off x="3805645" y="3587931"/>
            <a:ext cx="365762" cy="5225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9577374E-A9AC-0B71-CB1A-C6344968FC03}"/>
              </a:ext>
            </a:extLst>
          </p:cNvPr>
          <p:cNvSpPr/>
          <p:nvPr/>
        </p:nvSpPr>
        <p:spPr>
          <a:xfrm>
            <a:off x="7297783" y="3796937"/>
            <a:ext cx="431067" cy="4528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163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427EECF-61DF-9621-C30C-9DACE10B30B2}"/>
              </a:ext>
            </a:extLst>
          </p:cNvPr>
          <p:cNvSpPr txBox="1"/>
          <p:nvPr/>
        </p:nvSpPr>
        <p:spPr>
          <a:xfrm>
            <a:off x="827313" y="1001485"/>
            <a:ext cx="41365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7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计算过程的数学表达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7B781A-818C-1547-35E4-D6EA46BA1EA0}"/>
              </a:ext>
            </a:extLst>
          </p:cNvPr>
          <p:cNvGrpSpPr/>
          <p:nvPr/>
        </p:nvGrpSpPr>
        <p:grpSpPr>
          <a:xfrm>
            <a:off x="1179076" y="3050882"/>
            <a:ext cx="9513447" cy="2786080"/>
            <a:chOff x="1339276" y="2884217"/>
            <a:chExt cx="9513447" cy="2786080"/>
          </a:xfrm>
        </p:grpSpPr>
        <p:pic>
          <p:nvPicPr>
            <p:cNvPr id="3" name="图片 2" descr="图示, 文本&#10;&#10;AI 生成的内容可能不正确。">
              <a:extLst>
                <a:ext uri="{FF2B5EF4-FFF2-40B4-BE49-F238E27FC236}">
                  <a16:creationId xmlns:a16="http://schemas.microsoft.com/office/drawing/2014/main" id="{6E7A4946-D015-FB01-B5D4-C5E9B1D3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9276" y="2884217"/>
              <a:ext cx="9513447" cy="278608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CD3704A-F03C-D857-8C76-F4BB98A982FC}"/>
                </a:ext>
              </a:extLst>
            </p:cNvPr>
            <p:cNvSpPr/>
            <p:nvPr/>
          </p:nvSpPr>
          <p:spPr>
            <a:xfrm>
              <a:off x="2055223" y="2908663"/>
              <a:ext cx="1541417" cy="507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BACA70-AAE7-6F80-DAF9-2440225A08E9}"/>
              </a:ext>
            </a:extLst>
          </p:cNvPr>
          <p:cNvGrpSpPr/>
          <p:nvPr/>
        </p:nvGrpSpPr>
        <p:grpSpPr>
          <a:xfrm>
            <a:off x="2156148" y="3193720"/>
            <a:ext cx="2997615" cy="904762"/>
            <a:chOff x="2438400" y="1874953"/>
            <a:chExt cx="2997615" cy="904762"/>
          </a:xfrm>
        </p:grpSpPr>
        <p:pic>
          <p:nvPicPr>
            <p:cNvPr id="7" name="图片 6" descr="文本&#10;&#10;AI 生成的内容可能不正确。">
              <a:extLst>
                <a:ext uri="{FF2B5EF4-FFF2-40B4-BE49-F238E27FC236}">
                  <a16:creationId xmlns:a16="http://schemas.microsoft.com/office/drawing/2014/main" id="{8525604F-ABD3-B086-1FEA-F83EA23B5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5539" y="1874953"/>
              <a:ext cx="2790476" cy="904762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B864F9-8FB4-613D-83B9-4462C4C69BAA}"/>
                </a:ext>
              </a:extLst>
            </p:cNvPr>
            <p:cNvSpPr/>
            <p:nvPr/>
          </p:nvSpPr>
          <p:spPr>
            <a:xfrm>
              <a:off x="2438400" y="2586446"/>
              <a:ext cx="452846" cy="193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B64F9CF-3100-74A3-7E1E-67E42749080C}"/>
              </a:ext>
            </a:extLst>
          </p:cNvPr>
          <p:cNvSpPr txBox="1"/>
          <p:nvPr/>
        </p:nvSpPr>
        <p:spPr>
          <a:xfrm>
            <a:off x="960560" y="1618297"/>
            <a:ext cx="3410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流程：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进行消息聚合 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进行信息维度的映射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经过激活函数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做下层的操作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7834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7928C-B698-03B6-F865-C1FEB1167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1704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关于</a:t>
            </a:r>
            <a:r>
              <a:rPr lang="en-US" altLang="zh-CN" dirty="0" err="1"/>
              <a:t>gCn</a:t>
            </a:r>
            <a:r>
              <a:rPr lang="zh-CN" altLang="en-US" dirty="0"/>
              <a:t>的层数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F0EB06-092F-083F-BB68-0B9F5DE4198C}"/>
              </a:ext>
            </a:extLst>
          </p:cNvPr>
          <p:cNvGrpSpPr/>
          <p:nvPr/>
        </p:nvGrpSpPr>
        <p:grpSpPr>
          <a:xfrm>
            <a:off x="6511222" y="1245326"/>
            <a:ext cx="5457143" cy="4504762"/>
            <a:chOff x="5936457" y="1464002"/>
            <a:chExt cx="5457143" cy="4504762"/>
          </a:xfrm>
        </p:grpSpPr>
        <p:pic>
          <p:nvPicPr>
            <p:cNvPr id="6" name="图片 5" descr="图示&#10;&#10;AI 生成的内容可能不正确。">
              <a:extLst>
                <a:ext uri="{FF2B5EF4-FFF2-40B4-BE49-F238E27FC236}">
                  <a16:creationId xmlns:a16="http://schemas.microsoft.com/office/drawing/2014/main" id="{CA6BE455-BBC8-97AD-14FB-922C391E1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6457" y="1464002"/>
              <a:ext cx="5457143" cy="450476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E6ED6D-D16D-95C5-6C77-73D38F988B43}"/>
                </a:ext>
              </a:extLst>
            </p:cNvPr>
            <p:cNvSpPr/>
            <p:nvPr/>
          </p:nvSpPr>
          <p:spPr>
            <a:xfrm>
              <a:off x="5936457" y="4345577"/>
              <a:ext cx="838812" cy="679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77077D5-66D1-2303-75C2-0929BAFC6583}"/>
              </a:ext>
            </a:extLst>
          </p:cNvPr>
          <p:cNvSpPr txBox="1"/>
          <p:nvPr/>
        </p:nvSpPr>
        <p:spPr>
          <a:xfrm>
            <a:off x="581192" y="2136338"/>
            <a:ext cx="52512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理论上来说肯定越大越好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但是实际的图中可能不需要那么多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在社交网络中，只需 </a:t>
            </a:r>
            <a:r>
              <a:rPr lang="en-US" altLang="zh-CN" dirty="0"/>
              <a:t>6 </a:t>
            </a:r>
            <a:r>
              <a:rPr lang="zh-CN" altLang="en-US" dirty="0"/>
              <a:t>个人你可以认识全世界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所以一般的 </a:t>
            </a:r>
            <a:r>
              <a:rPr lang="en-US" altLang="zh-CN" dirty="0"/>
              <a:t>GCN </a:t>
            </a:r>
            <a:r>
              <a:rPr lang="zh-CN" altLang="en-US" dirty="0"/>
              <a:t>层数不会特别多，一般也就三层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8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GNN-</a:t>
            </a:r>
            <a:r>
              <a:rPr lang="zh-CN" altLang="en-US" dirty="0"/>
              <a:t>图神经网络</a:t>
            </a:r>
            <a:br>
              <a:rPr lang="en-US" altLang="zh-CN" dirty="0"/>
            </a:br>
            <a:endParaRPr lang="zh-cn" dirty="0"/>
          </a:p>
        </p:txBody>
      </p:sp>
      <p:pic>
        <p:nvPicPr>
          <p:cNvPr id="9" name="图片 8" descr="图片包含 桌子, 照片, 满, 束&#10;&#10;AI 生成的内容可能不正确。">
            <a:extLst>
              <a:ext uri="{FF2B5EF4-FFF2-40B4-BE49-F238E27FC236}">
                <a16:creationId xmlns:a16="http://schemas.microsoft.com/office/drawing/2014/main" id="{87F464B8-8A3E-EF1F-A594-28D5EF460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548"/>
            <a:ext cx="5654861" cy="27206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417C9D-7E59-0FC1-18EA-D37E6EB37BF2}"/>
              </a:ext>
            </a:extLst>
          </p:cNvPr>
          <p:cNvSpPr txBox="1"/>
          <p:nvPr/>
        </p:nvSpPr>
        <p:spPr>
          <a:xfrm>
            <a:off x="581192" y="1766723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基于消息传播的方式更新数据以实现收敛</a:t>
            </a:r>
          </a:p>
        </p:txBody>
      </p:sp>
      <p:pic>
        <p:nvPicPr>
          <p:cNvPr id="6" name="图片 5" descr="图片包含 桌子, 覆盖, 大, 一群&#10;&#10;AI 生成的内容可能不正确。">
            <a:extLst>
              <a:ext uri="{FF2B5EF4-FFF2-40B4-BE49-F238E27FC236}">
                <a16:creationId xmlns:a16="http://schemas.microsoft.com/office/drawing/2014/main" id="{1EE90632-021D-E70D-0DA9-90A8A742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6748"/>
            <a:ext cx="6320084" cy="3156249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A492EC93-7D8E-FE09-D03A-971DFBA5942C}"/>
              </a:ext>
            </a:extLst>
          </p:cNvPr>
          <p:cNvSpPr/>
          <p:nvPr/>
        </p:nvSpPr>
        <p:spPr>
          <a:xfrm>
            <a:off x="5762470" y="3683726"/>
            <a:ext cx="583474" cy="60089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6"/>
          <p:cNvSpPr/>
          <p:nvPr/>
        </p:nvSpPr>
        <p:spPr>
          <a:xfrm>
            <a:off x="646825" y="513339"/>
            <a:ext cx="10723821" cy="15217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defTabSz="637977" eaLnBrk="0">
              <a:lnSpc>
                <a:spcPct val="107000"/>
              </a:lnSpc>
            </a:pPr>
            <a:endParaRPr sz="1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063" defTabSz="637977" eaLnBrk="0">
              <a:lnSpc>
                <a:spcPct val="95000"/>
              </a:lnSpc>
            </a:pPr>
            <a:r>
              <a:rPr sz="3489" b="1" kern="0" spc="-21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新的挑战：并非所有邻居都同等重要</a:t>
            </a:r>
            <a:endParaRPr sz="3489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637977" eaLnBrk="0">
              <a:lnSpc>
                <a:spcPct val="131000"/>
              </a:lnSpc>
            </a:pPr>
            <a:endParaRPr sz="698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defTabSz="637977" eaLnBrk="0">
              <a:lnSpc>
                <a:spcPct val="131000"/>
              </a:lnSpc>
            </a:pPr>
            <a:endParaRPr sz="698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defTabSz="637977" eaLnBrk="0">
              <a:lnSpc>
                <a:spcPct val="85000"/>
              </a:lnSpc>
              <a:spcBef>
                <a:spcPts val="590"/>
              </a:spcBef>
            </a:pPr>
            <a:r>
              <a:rPr sz="1954" kern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GCN</a:t>
            </a:r>
            <a:r>
              <a:rPr sz="1954" kern="0" spc="579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954" kern="0" spc="147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通过对邻居信息进行(归一化的)平均来</a:t>
            </a:r>
            <a:r>
              <a:rPr sz="1954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聚合，这意味着它平等地对待每一个邻居。但在</a:t>
            </a:r>
            <a:endParaRPr sz="1954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861" defTabSz="637977" eaLnBrk="0">
              <a:lnSpc>
                <a:spcPts val="3070"/>
              </a:lnSpc>
            </a:pPr>
            <a:r>
              <a:rPr sz="1954" kern="0" spc="42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现实世界中，不同的连接往往具有不同的重要性。</a:t>
            </a:r>
            <a:endParaRPr sz="1954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8" name="textbox 138"/>
          <p:cNvSpPr/>
          <p:nvPr/>
        </p:nvSpPr>
        <p:spPr>
          <a:xfrm>
            <a:off x="646825" y="5788550"/>
            <a:ext cx="10162510" cy="69394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marL="8861" defTabSz="637977" eaLnBrk="0">
              <a:lnSpc>
                <a:spcPct val="92000"/>
              </a:lnSpc>
              <a:spcBef>
                <a:spcPts val="593"/>
              </a:spcBef>
            </a:pPr>
            <a:r>
              <a:rPr sz="1954" kern="0" spc="-28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sz="1954" kern="0" spc="-28" dirty="0" err="1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GCN</a:t>
            </a:r>
            <a:r>
              <a:rPr sz="1954" kern="0" spc="-28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的聚合权重由节点度</a:t>
            </a:r>
            <a:r>
              <a:rPr sz="1954" kern="0" spc="-202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54" kern="0" spc="-28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(d</a:t>
            </a:r>
            <a:r>
              <a:rPr sz="1954" kern="0" spc="-35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egree)</a:t>
            </a:r>
            <a:r>
              <a:rPr sz="1954" kern="0" spc="698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954" kern="0" spc="-35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唯一确定，是固定的，无法学习。</a:t>
            </a:r>
            <a:endParaRPr sz="1954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637977" eaLnBrk="0">
              <a:lnSpc>
                <a:spcPct val="114000"/>
              </a:lnSpc>
            </a:pPr>
            <a:endParaRPr sz="488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defTabSz="637977" eaLnBrk="0">
              <a:lnSpc>
                <a:spcPct val="92000"/>
              </a:lnSpc>
            </a:pPr>
            <a:r>
              <a:rPr sz="1954" kern="0" spc="-91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1954" kern="0" spc="-91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这种“民主”的聚合方式忽略了边的异质性，限制</a:t>
            </a:r>
            <a:r>
              <a:rPr sz="1954" kern="0" spc="-98" dirty="0" err="1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了模型的表达能力</a:t>
            </a:r>
            <a:r>
              <a:rPr sz="1954" kern="0" spc="-9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1954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0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14454" y="2277145"/>
            <a:ext cx="3158703" cy="2374617"/>
          </a:xfrm>
          <a:prstGeom prst="rect">
            <a:avLst/>
          </a:prstGeom>
        </p:spPr>
      </p:pic>
      <p:sp>
        <p:nvSpPr>
          <p:cNvPr id="142" name="textbox 142"/>
          <p:cNvSpPr/>
          <p:nvPr/>
        </p:nvSpPr>
        <p:spPr>
          <a:xfrm>
            <a:off x="11230700" y="6642413"/>
            <a:ext cx="892248" cy="1377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defTabSz="637977" eaLnBrk="0">
              <a:lnSpc>
                <a:spcPct val="77000"/>
              </a:lnSpc>
            </a:pPr>
            <a:endParaRPr sz="1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defTabSz="637977" eaLnBrk="0">
              <a:lnSpc>
                <a:spcPct val="81000"/>
              </a:lnSpc>
            </a:pPr>
            <a:r>
              <a:rPr sz="977" b="1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</a:t>
            </a:r>
            <a:r>
              <a:rPr sz="977" b="1" kern="0" spc="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977" b="1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Notebook</a:t>
            </a:r>
            <a:r>
              <a:rPr sz="977" b="1" kern="0" spc="-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LM</a:t>
            </a:r>
            <a:endParaRPr sz="977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A19A75-EB45-F0E7-BA5F-D675AAFB606E}"/>
              </a:ext>
            </a:extLst>
          </p:cNvPr>
          <p:cNvSpPr txBox="1"/>
          <p:nvPr/>
        </p:nvSpPr>
        <p:spPr>
          <a:xfrm>
            <a:off x="803082" y="5049078"/>
            <a:ext cx="6257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0" spc="63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在社交网络中，不同节点的其影响力应该不相同</a:t>
            </a:r>
            <a:endParaRPr lang="zh-CN" altLang="en-US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27E372-D8F4-CC9A-F9B0-4FF07C2C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057E84-4071-E89E-A546-195510042263}"/>
              </a:ext>
            </a:extLst>
          </p:cNvPr>
          <p:cNvSpPr txBox="1"/>
          <p:nvPr/>
        </p:nvSpPr>
        <p:spPr>
          <a:xfrm>
            <a:off x="239487" y="-5082"/>
            <a:ext cx="46939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图的注意力机制</a:t>
            </a:r>
            <a:endParaRPr lang="en-US" altLang="zh-CN" sz="2500" b="1" cap="all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2D1F6C6-DA8F-FEF1-4C68-2E3CABAFF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47908"/>
              </p:ext>
            </p:extLst>
          </p:nvPr>
        </p:nvGraphicFramePr>
        <p:xfrm>
          <a:off x="239487" y="1766913"/>
          <a:ext cx="4399188" cy="2291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198">
                  <a:extLst>
                    <a:ext uri="{9D8B030D-6E8A-4147-A177-3AD203B41FA5}">
                      <a16:colId xmlns:a16="http://schemas.microsoft.com/office/drawing/2014/main" val="452670657"/>
                    </a:ext>
                  </a:extLst>
                </a:gridCol>
                <a:gridCol w="733198">
                  <a:extLst>
                    <a:ext uri="{9D8B030D-6E8A-4147-A177-3AD203B41FA5}">
                      <a16:colId xmlns:a16="http://schemas.microsoft.com/office/drawing/2014/main" val="3802778746"/>
                    </a:ext>
                  </a:extLst>
                </a:gridCol>
                <a:gridCol w="733198">
                  <a:extLst>
                    <a:ext uri="{9D8B030D-6E8A-4147-A177-3AD203B41FA5}">
                      <a16:colId xmlns:a16="http://schemas.microsoft.com/office/drawing/2014/main" val="990177943"/>
                    </a:ext>
                  </a:extLst>
                </a:gridCol>
                <a:gridCol w="733198">
                  <a:extLst>
                    <a:ext uri="{9D8B030D-6E8A-4147-A177-3AD203B41FA5}">
                      <a16:colId xmlns:a16="http://schemas.microsoft.com/office/drawing/2014/main" val="1989604262"/>
                    </a:ext>
                  </a:extLst>
                </a:gridCol>
                <a:gridCol w="733198">
                  <a:extLst>
                    <a:ext uri="{9D8B030D-6E8A-4147-A177-3AD203B41FA5}">
                      <a16:colId xmlns:a16="http://schemas.microsoft.com/office/drawing/2014/main" val="3775422656"/>
                    </a:ext>
                  </a:extLst>
                </a:gridCol>
                <a:gridCol w="733198">
                  <a:extLst>
                    <a:ext uri="{9D8B030D-6E8A-4147-A177-3AD203B41FA5}">
                      <a16:colId xmlns:a16="http://schemas.microsoft.com/office/drawing/2014/main" val="2689674493"/>
                    </a:ext>
                  </a:extLst>
                </a:gridCol>
              </a:tblGrid>
              <a:tr h="3819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节点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843668"/>
                  </a:ext>
                </a:extLst>
              </a:tr>
              <a:tr h="3819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2587448"/>
                  </a:ext>
                </a:extLst>
              </a:tr>
              <a:tr h="3819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1/√3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768229"/>
                  </a:ext>
                </a:extLst>
              </a:tr>
              <a:tr h="3819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1/√3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450110"/>
                  </a:ext>
                </a:extLst>
              </a:tr>
              <a:tr h="3819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005464"/>
                  </a:ext>
                </a:extLst>
              </a:tr>
              <a:tr h="38192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1/√5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3197699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58C297C-6BCD-FB0A-05A2-BE67F0C2D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5175"/>
              </p:ext>
            </p:extLst>
          </p:nvPr>
        </p:nvGraphicFramePr>
        <p:xfrm>
          <a:off x="5239634" y="1039716"/>
          <a:ext cx="57785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42518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41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12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51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9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64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8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37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469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58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98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24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11605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03985B3-2EE2-43EB-42FE-B2D11F15B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98426"/>
              </p:ext>
            </p:extLst>
          </p:nvPr>
        </p:nvGraphicFramePr>
        <p:xfrm>
          <a:off x="6437495" y="1060257"/>
          <a:ext cx="57785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42518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414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12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51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9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64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8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37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469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58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98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24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11605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CBA0A60-7270-39BD-687A-5C3FDFBC5391}"/>
              </a:ext>
            </a:extLst>
          </p:cNvPr>
          <p:cNvSpPr txBox="1"/>
          <p:nvPr/>
        </p:nvSpPr>
        <p:spPr>
          <a:xfrm>
            <a:off x="4619623" y="1582247"/>
            <a:ext cx="83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C50268-E005-9B0F-384D-AB26D70B1BCD}"/>
              </a:ext>
            </a:extLst>
          </p:cNvPr>
          <p:cNvSpPr txBox="1"/>
          <p:nvPr/>
        </p:nvSpPr>
        <p:spPr>
          <a:xfrm>
            <a:off x="4714875" y="3689143"/>
            <a:ext cx="83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wh2</a:t>
            </a:r>
            <a:endParaRPr lang="zh-CN" altLang="en-US" dirty="0"/>
          </a:p>
        </p:txBody>
      </p:sp>
      <p:sp>
        <p:nvSpPr>
          <p:cNvPr id="14" name="十字形 13">
            <a:extLst>
              <a:ext uri="{FF2B5EF4-FFF2-40B4-BE49-F238E27FC236}">
                <a16:creationId xmlns:a16="http://schemas.microsoft.com/office/drawing/2014/main" id="{BBF3AB79-435A-5EA1-D998-450B13CF88E8}"/>
              </a:ext>
            </a:extLst>
          </p:cNvPr>
          <p:cNvSpPr/>
          <p:nvPr/>
        </p:nvSpPr>
        <p:spPr>
          <a:xfrm rot="2864720">
            <a:off x="5893956" y="2743690"/>
            <a:ext cx="386500" cy="338009"/>
          </a:xfrm>
          <a:prstGeom prst="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BBB9DF-C789-8EE9-9531-310BE15D5E0A}"/>
              </a:ext>
            </a:extLst>
          </p:cNvPr>
          <p:cNvSpPr txBox="1"/>
          <p:nvPr/>
        </p:nvSpPr>
        <p:spPr>
          <a:xfrm>
            <a:off x="6096000" y="478023"/>
            <a:ext cx="164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Learned weight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1195C39-CC85-8296-8921-393BB2EB7476}"/>
              </a:ext>
            </a:extLst>
          </p:cNvPr>
          <p:cNvSpPr/>
          <p:nvPr/>
        </p:nvSpPr>
        <p:spPr>
          <a:xfrm>
            <a:off x="7659407" y="2656014"/>
            <a:ext cx="914400" cy="5133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r>
              <a:rPr lang="en-US" altLang="zh-CN" sz="1200" dirty="0"/>
              <a:t>12</a:t>
            </a:r>
            <a:endParaRPr lang="zh-CN" altLang="en-US" sz="1400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636D075-BBC1-90E3-3DD1-B563F53DD710}"/>
              </a:ext>
            </a:extLst>
          </p:cNvPr>
          <p:cNvSpPr/>
          <p:nvPr/>
        </p:nvSpPr>
        <p:spPr>
          <a:xfrm>
            <a:off x="7219950" y="2656014"/>
            <a:ext cx="386001" cy="5133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DBEC309C-4D40-E464-D39A-9CAA9E4615B9}"/>
              </a:ext>
            </a:extLst>
          </p:cNvPr>
          <p:cNvSpPr/>
          <p:nvPr/>
        </p:nvSpPr>
        <p:spPr>
          <a:xfrm>
            <a:off x="8848725" y="2733675"/>
            <a:ext cx="914400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54D5D10-45A8-206C-E775-15674FF80F65}"/>
              </a:ext>
            </a:extLst>
          </p:cNvPr>
          <p:cNvSpPr txBox="1"/>
          <p:nvPr/>
        </p:nvSpPr>
        <p:spPr>
          <a:xfrm>
            <a:off x="8848725" y="2409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FA13E84-A80C-7CCB-F140-CC4B6795F9CD}"/>
              </a:ext>
            </a:extLst>
          </p:cNvPr>
          <p:cNvSpPr/>
          <p:nvPr/>
        </p:nvSpPr>
        <p:spPr>
          <a:xfrm>
            <a:off x="9839325" y="2656014"/>
            <a:ext cx="733425" cy="4427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A5C0C88-D158-780F-DF98-31F582D9311C}"/>
              </a:ext>
            </a:extLst>
          </p:cNvPr>
          <p:cNvSpPr/>
          <p:nvPr/>
        </p:nvSpPr>
        <p:spPr>
          <a:xfrm>
            <a:off x="10648950" y="2684094"/>
            <a:ext cx="457200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8521D5D-9E0C-788D-BD29-8FB20B9E9A29}"/>
              </a:ext>
            </a:extLst>
          </p:cNvPr>
          <p:cNvSpPr/>
          <p:nvPr/>
        </p:nvSpPr>
        <p:spPr>
          <a:xfrm>
            <a:off x="11249024" y="2656014"/>
            <a:ext cx="867661" cy="39320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US" altLang="zh-CN" sz="1200" dirty="0"/>
              <a:t>12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5234E9-39B6-E275-4654-22A1B89CB745}"/>
              </a:ext>
            </a:extLst>
          </p:cNvPr>
          <p:cNvSpPr txBox="1"/>
          <p:nvPr/>
        </p:nvSpPr>
        <p:spPr>
          <a:xfrm>
            <a:off x="10329862" y="2225159"/>
            <a:ext cx="10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softmax</a:t>
            </a:r>
            <a:endParaRPr lang="zh-CN" altLang="en-US" dirty="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137F04A0-DE28-7897-3946-CEF7C4908F02}"/>
              </a:ext>
            </a:extLst>
          </p:cNvPr>
          <p:cNvSpPr/>
          <p:nvPr/>
        </p:nvSpPr>
        <p:spPr>
          <a:xfrm>
            <a:off x="2133600" y="828675"/>
            <a:ext cx="9363075" cy="1838325"/>
          </a:xfrm>
          <a:custGeom>
            <a:avLst/>
            <a:gdLst>
              <a:gd name="csX0" fmla="*/ 9363075 w 9363075"/>
              <a:gd name="csY0" fmla="*/ 1838325 h 1838325"/>
              <a:gd name="csX1" fmla="*/ 9315450 w 9363075"/>
              <a:gd name="csY1" fmla="*/ 1790700 h 1838325"/>
              <a:gd name="csX2" fmla="*/ 9096375 w 9363075"/>
              <a:gd name="csY2" fmla="*/ 1447800 h 1838325"/>
              <a:gd name="csX3" fmla="*/ 8562975 w 9363075"/>
              <a:gd name="csY3" fmla="*/ 1000125 h 1838325"/>
              <a:gd name="csX4" fmla="*/ 7534275 w 9363075"/>
              <a:gd name="csY4" fmla="*/ 419100 h 1838325"/>
              <a:gd name="csX5" fmla="*/ 7077075 w 9363075"/>
              <a:gd name="csY5" fmla="*/ 266700 h 1838325"/>
              <a:gd name="csX6" fmla="*/ 5667375 w 9363075"/>
              <a:gd name="csY6" fmla="*/ 47625 h 1838325"/>
              <a:gd name="csX7" fmla="*/ 5153025 w 9363075"/>
              <a:gd name="csY7" fmla="*/ 0 h 1838325"/>
              <a:gd name="csX8" fmla="*/ 2952750 w 9363075"/>
              <a:gd name="csY8" fmla="*/ 9525 h 1838325"/>
              <a:gd name="csX9" fmla="*/ 2819400 w 9363075"/>
              <a:gd name="csY9" fmla="*/ 19050 h 1838325"/>
              <a:gd name="csX10" fmla="*/ 2590800 w 9363075"/>
              <a:gd name="csY10" fmla="*/ 76200 h 1838325"/>
              <a:gd name="csX11" fmla="*/ 2133600 w 9363075"/>
              <a:gd name="csY11" fmla="*/ 95250 h 1838325"/>
              <a:gd name="csX12" fmla="*/ 1609725 w 9363075"/>
              <a:gd name="csY12" fmla="*/ 123825 h 1838325"/>
              <a:gd name="csX13" fmla="*/ 1543050 w 9363075"/>
              <a:gd name="csY13" fmla="*/ 133350 h 1838325"/>
              <a:gd name="csX14" fmla="*/ 1352550 w 9363075"/>
              <a:gd name="csY14" fmla="*/ 161925 h 1838325"/>
              <a:gd name="csX15" fmla="*/ 1133475 w 9363075"/>
              <a:gd name="csY15" fmla="*/ 209550 h 1838325"/>
              <a:gd name="csX16" fmla="*/ 1076325 w 9363075"/>
              <a:gd name="csY16" fmla="*/ 219075 h 1838325"/>
              <a:gd name="csX17" fmla="*/ 695325 w 9363075"/>
              <a:gd name="csY17" fmla="*/ 342900 h 1838325"/>
              <a:gd name="csX18" fmla="*/ 552450 w 9363075"/>
              <a:gd name="csY18" fmla="*/ 428625 h 1838325"/>
              <a:gd name="csX19" fmla="*/ 485775 w 9363075"/>
              <a:gd name="csY19" fmla="*/ 457200 h 1838325"/>
              <a:gd name="csX20" fmla="*/ 428625 w 9363075"/>
              <a:gd name="csY20" fmla="*/ 495300 h 1838325"/>
              <a:gd name="csX21" fmla="*/ 390525 w 9363075"/>
              <a:gd name="csY21" fmla="*/ 514350 h 1838325"/>
              <a:gd name="csX22" fmla="*/ 295275 w 9363075"/>
              <a:gd name="csY22" fmla="*/ 581025 h 1838325"/>
              <a:gd name="csX23" fmla="*/ 219075 w 9363075"/>
              <a:gd name="csY23" fmla="*/ 676275 h 1838325"/>
              <a:gd name="csX24" fmla="*/ 180975 w 9363075"/>
              <a:gd name="csY24" fmla="*/ 723900 h 1838325"/>
              <a:gd name="csX25" fmla="*/ 95250 w 9363075"/>
              <a:gd name="csY25" fmla="*/ 809625 h 1838325"/>
              <a:gd name="csX26" fmla="*/ 85725 w 9363075"/>
              <a:gd name="csY26" fmla="*/ 838200 h 1838325"/>
              <a:gd name="csX27" fmla="*/ 19050 w 9363075"/>
              <a:gd name="csY27" fmla="*/ 895350 h 1838325"/>
              <a:gd name="csX28" fmla="*/ 0 w 9363075"/>
              <a:gd name="csY28" fmla="*/ 914400 h 1838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9363075" h="1838325">
                <a:moveTo>
                  <a:pt x="9363075" y="1838325"/>
                </a:moveTo>
                <a:cubicBezTo>
                  <a:pt x="9347200" y="1822450"/>
                  <a:pt x="9328111" y="1809240"/>
                  <a:pt x="9315450" y="1790700"/>
                </a:cubicBezTo>
                <a:cubicBezTo>
                  <a:pt x="9238956" y="1678692"/>
                  <a:pt x="9189888" y="1546047"/>
                  <a:pt x="9096375" y="1447800"/>
                </a:cubicBezTo>
                <a:cubicBezTo>
                  <a:pt x="8936341" y="1279663"/>
                  <a:pt x="8748673" y="1139399"/>
                  <a:pt x="8562975" y="1000125"/>
                </a:cubicBezTo>
                <a:cubicBezTo>
                  <a:pt x="8236210" y="755051"/>
                  <a:pt x="7911402" y="575028"/>
                  <a:pt x="7534275" y="419100"/>
                </a:cubicBezTo>
                <a:cubicBezTo>
                  <a:pt x="7385820" y="357720"/>
                  <a:pt x="7233818" y="301887"/>
                  <a:pt x="7077075" y="266700"/>
                </a:cubicBezTo>
                <a:cubicBezTo>
                  <a:pt x="6683682" y="178387"/>
                  <a:pt x="6104650" y="94324"/>
                  <a:pt x="5667375" y="47625"/>
                </a:cubicBezTo>
                <a:cubicBezTo>
                  <a:pt x="5496165" y="29340"/>
                  <a:pt x="5324475" y="15875"/>
                  <a:pt x="5153025" y="0"/>
                </a:cubicBezTo>
                <a:lnTo>
                  <a:pt x="2952750" y="9525"/>
                </a:lnTo>
                <a:cubicBezTo>
                  <a:pt x="2908188" y="9889"/>
                  <a:pt x="2863161" y="10634"/>
                  <a:pt x="2819400" y="19050"/>
                </a:cubicBezTo>
                <a:cubicBezTo>
                  <a:pt x="2374638" y="104581"/>
                  <a:pt x="3027300" y="16677"/>
                  <a:pt x="2590800" y="76200"/>
                </a:cubicBezTo>
                <a:cubicBezTo>
                  <a:pt x="2446614" y="95862"/>
                  <a:pt x="2258300" y="91968"/>
                  <a:pt x="2133600" y="95250"/>
                </a:cubicBezTo>
                <a:cubicBezTo>
                  <a:pt x="1725021" y="134162"/>
                  <a:pt x="2163451" y="96814"/>
                  <a:pt x="1609725" y="123825"/>
                </a:cubicBezTo>
                <a:cubicBezTo>
                  <a:pt x="1587301" y="124919"/>
                  <a:pt x="1565226" y="129849"/>
                  <a:pt x="1543050" y="133350"/>
                </a:cubicBezTo>
                <a:cubicBezTo>
                  <a:pt x="1366287" y="161260"/>
                  <a:pt x="1491739" y="144526"/>
                  <a:pt x="1352550" y="161925"/>
                </a:cubicBezTo>
                <a:cubicBezTo>
                  <a:pt x="1240461" y="193950"/>
                  <a:pt x="1299017" y="179452"/>
                  <a:pt x="1133475" y="209550"/>
                </a:cubicBezTo>
                <a:cubicBezTo>
                  <a:pt x="1114474" y="213005"/>
                  <a:pt x="1094974" y="214054"/>
                  <a:pt x="1076325" y="219075"/>
                </a:cubicBezTo>
                <a:cubicBezTo>
                  <a:pt x="1039825" y="228902"/>
                  <a:pt x="726727" y="321965"/>
                  <a:pt x="695325" y="342900"/>
                </a:cubicBezTo>
                <a:cubicBezTo>
                  <a:pt x="643143" y="377688"/>
                  <a:pt x="626187" y="389816"/>
                  <a:pt x="552450" y="428625"/>
                </a:cubicBezTo>
                <a:cubicBezTo>
                  <a:pt x="531053" y="439887"/>
                  <a:pt x="507065" y="445736"/>
                  <a:pt x="485775" y="457200"/>
                </a:cubicBezTo>
                <a:cubicBezTo>
                  <a:pt x="465616" y="468055"/>
                  <a:pt x="448258" y="483520"/>
                  <a:pt x="428625" y="495300"/>
                </a:cubicBezTo>
                <a:cubicBezTo>
                  <a:pt x="416449" y="502605"/>
                  <a:pt x="402937" y="507454"/>
                  <a:pt x="390525" y="514350"/>
                </a:cubicBezTo>
                <a:cubicBezTo>
                  <a:pt x="361041" y="530730"/>
                  <a:pt x="318292" y="556238"/>
                  <a:pt x="295275" y="581025"/>
                </a:cubicBezTo>
                <a:cubicBezTo>
                  <a:pt x="267608" y="610820"/>
                  <a:pt x="244475" y="644525"/>
                  <a:pt x="219075" y="676275"/>
                </a:cubicBezTo>
                <a:cubicBezTo>
                  <a:pt x="206375" y="692150"/>
                  <a:pt x="195350" y="709525"/>
                  <a:pt x="180975" y="723900"/>
                </a:cubicBezTo>
                <a:lnTo>
                  <a:pt x="95250" y="809625"/>
                </a:lnTo>
                <a:cubicBezTo>
                  <a:pt x="92075" y="819150"/>
                  <a:pt x="91294" y="829846"/>
                  <a:pt x="85725" y="838200"/>
                </a:cubicBezTo>
                <a:cubicBezTo>
                  <a:pt x="70591" y="860901"/>
                  <a:pt x="38857" y="878844"/>
                  <a:pt x="19050" y="895350"/>
                </a:cubicBezTo>
                <a:cubicBezTo>
                  <a:pt x="12151" y="901099"/>
                  <a:pt x="6350" y="908050"/>
                  <a:pt x="0" y="9144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397D85-6D03-C222-D5F2-79DB95F5A4F1}"/>
              </a:ext>
            </a:extLst>
          </p:cNvPr>
          <p:cNvSpPr txBox="1"/>
          <p:nvPr/>
        </p:nvSpPr>
        <p:spPr>
          <a:xfrm>
            <a:off x="239487" y="647700"/>
            <a:ext cx="278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即将邻接矩阵对不同的邻接点分配不同的权重</a:t>
            </a:r>
          </a:p>
        </p:txBody>
      </p:sp>
    </p:spTree>
    <p:extLst>
      <p:ext uri="{BB962C8B-B14F-4D97-AF65-F5344CB8AC3E}">
        <p14:creationId xmlns:p14="http://schemas.microsoft.com/office/powerpoint/2010/main" val="2055749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5C26F-ECE1-55D5-397D-B1F4B4E3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51" y="341917"/>
            <a:ext cx="11029616" cy="1188720"/>
          </a:xfrm>
        </p:spPr>
        <p:txBody>
          <a:bodyPr/>
          <a:lstStyle/>
          <a:p>
            <a:r>
              <a:rPr lang="zh-CN" altLang="en-US" dirty="0"/>
              <a:t>图的注意力机制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3F517B-84ED-1037-2B54-BB6F285A3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9CC40E03-2241-C0A1-429E-9AAFDF63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490519"/>
            <a:ext cx="4047958" cy="1759129"/>
          </a:xfrm>
          <a:prstGeom prst="rect">
            <a:avLst/>
          </a:prstGeom>
        </p:spPr>
      </p:pic>
      <p:sp>
        <p:nvSpPr>
          <p:cNvPr id="7" name="左大括号 6">
            <a:extLst>
              <a:ext uri="{FF2B5EF4-FFF2-40B4-BE49-F238E27FC236}">
                <a16:creationId xmlns:a16="http://schemas.microsoft.com/office/drawing/2014/main" id="{A1D0C309-A9EB-6D1D-7E5B-BDDB55333554}"/>
              </a:ext>
            </a:extLst>
          </p:cNvPr>
          <p:cNvSpPr/>
          <p:nvPr/>
        </p:nvSpPr>
        <p:spPr>
          <a:xfrm rot="16200000">
            <a:off x="1204912" y="3736047"/>
            <a:ext cx="300787" cy="13279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6D96E8-937F-DBFC-1441-834E0ADEE5BA}"/>
              </a:ext>
            </a:extLst>
          </p:cNvPr>
          <p:cNvSpPr txBox="1"/>
          <p:nvPr/>
        </p:nvSpPr>
        <p:spPr>
          <a:xfrm>
            <a:off x="95417" y="4664625"/>
            <a:ext cx="185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adjacency matrix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06BB4118-E6CF-B11F-7F99-B7E55108773F}"/>
              </a:ext>
            </a:extLst>
          </p:cNvPr>
          <p:cNvSpPr/>
          <p:nvPr/>
        </p:nvSpPr>
        <p:spPr>
          <a:xfrm rot="16200000">
            <a:off x="2525265" y="4205002"/>
            <a:ext cx="218938" cy="6228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98D910-C2AD-7497-72B3-027F723D8830}"/>
              </a:ext>
            </a:extLst>
          </p:cNvPr>
          <p:cNvSpPr txBox="1"/>
          <p:nvPr/>
        </p:nvSpPr>
        <p:spPr>
          <a:xfrm>
            <a:off x="2178993" y="4625879"/>
            <a:ext cx="1724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masked attention</a:t>
            </a:r>
          </a:p>
          <a:p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27ED965-91F1-4E2B-FF93-84BFA7556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509672"/>
              </p:ext>
            </p:extLst>
          </p:nvPr>
        </p:nvGraphicFramePr>
        <p:xfrm>
          <a:off x="5021407" y="2362200"/>
          <a:ext cx="1753952" cy="182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488">
                  <a:extLst>
                    <a:ext uri="{9D8B030D-6E8A-4147-A177-3AD203B41FA5}">
                      <a16:colId xmlns:a16="http://schemas.microsoft.com/office/drawing/2014/main" val="3329366409"/>
                    </a:ext>
                  </a:extLst>
                </a:gridCol>
                <a:gridCol w="438488">
                  <a:extLst>
                    <a:ext uri="{9D8B030D-6E8A-4147-A177-3AD203B41FA5}">
                      <a16:colId xmlns:a16="http://schemas.microsoft.com/office/drawing/2014/main" val="1374743482"/>
                    </a:ext>
                  </a:extLst>
                </a:gridCol>
                <a:gridCol w="438488">
                  <a:extLst>
                    <a:ext uri="{9D8B030D-6E8A-4147-A177-3AD203B41FA5}">
                      <a16:colId xmlns:a16="http://schemas.microsoft.com/office/drawing/2014/main" val="2035115878"/>
                    </a:ext>
                  </a:extLst>
                </a:gridCol>
                <a:gridCol w="438488">
                  <a:extLst>
                    <a:ext uri="{9D8B030D-6E8A-4147-A177-3AD203B41FA5}">
                      <a16:colId xmlns:a16="http://schemas.microsoft.com/office/drawing/2014/main" val="358864150"/>
                    </a:ext>
                  </a:extLst>
                </a:gridCol>
              </a:tblGrid>
              <a:tr h="3659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816176"/>
                  </a:ext>
                </a:extLst>
              </a:tr>
              <a:tr h="3659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334260"/>
                  </a:ext>
                </a:extLst>
              </a:tr>
              <a:tr h="3659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659753"/>
                  </a:ext>
                </a:extLst>
              </a:tr>
              <a:tr h="3659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744272"/>
                  </a:ext>
                </a:extLst>
              </a:tr>
              <a:tr h="3659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064659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654BE2EB-17B1-F385-8C71-7F681447204D}"/>
              </a:ext>
            </a:extLst>
          </p:cNvPr>
          <p:cNvSpPr txBox="1"/>
          <p:nvPr/>
        </p:nvSpPr>
        <p:spPr>
          <a:xfrm>
            <a:off x="4557766" y="2227083"/>
            <a:ext cx="50482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H1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H2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H3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H4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H5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6C344B-401A-A3ED-ED95-077A00EA3AA5}"/>
              </a:ext>
            </a:extLst>
          </p:cNvPr>
          <p:cNvSpPr txBox="1"/>
          <p:nvPr/>
        </p:nvSpPr>
        <p:spPr>
          <a:xfrm>
            <a:off x="4918204" y="4668736"/>
            <a:ext cx="25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features per node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00C258E6-44E2-5B5D-7DFF-CA47C420351F}"/>
              </a:ext>
            </a:extLst>
          </p:cNvPr>
          <p:cNvSpPr/>
          <p:nvPr/>
        </p:nvSpPr>
        <p:spPr>
          <a:xfrm rot="16200000">
            <a:off x="5794942" y="3645462"/>
            <a:ext cx="206882" cy="17539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67F4832-73FA-B700-C69B-750C7C94C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213090"/>
              </p:ext>
            </p:extLst>
          </p:nvPr>
        </p:nvGraphicFramePr>
        <p:xfrm>
          <a:off x="7075503" y="2362200"/>
          <a:ext cx="25176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2">
                  <a:extLst>
                    <a:ext uri="{9D8B030D-6E8A-4147-A177-3AD203B41FA5}">
                      <a16:colId xmlns:a16="http://schemas.microsoft.com/office/drawing/2014/main" val="2622955905"/>
                    </a:ext>
                  </a:extLst>
                </a:gridCol>
                <a:gridCol w="418542">
                  <a:extLst>
                    <a:ext uri="{9D8B030D-6E8A-4147-A177-3AD203B41FA5}">
                      <a16:colId xmlns:a16="http://schemas.microsoft.com/office/drawing/2014/main" val="1254660635"/>
                    </a:ext>
                  </a:extLst>
                </a:gridCol>
                <a:gridCol w="419607">
                  <a:extLst>
                    <a:ext uri="{9D8B030D-6E8A-4147-A177-3AD203B41FA5}">
                      <a16:colId xmlns:a16="http://schemas.microsoft.com/office/drawing/2014/main" val="70120039"/>
                    </a:ext>
                  </a:extLst>
                </a:gridCol>
                <a:gridCol w="419607">
                  <a:extLst>
                    <a:ext uri="{9D8B030D-6E8A-4147-A177-3AD203B41FA5}">
                      <a16:colId xmlns:a16="http://schemas.microsoft.com/office/drawing/2014/main" val="2204170048"/>
                    </a:ext>
                  </a:extLst>
                </a:gridCol>
                <a:gridCol w="419607">
                  <a:extLst>
                    <a:ext uri="{9D8B030D-6E8A-4147-A177-3AD203B41FA5}">
                      <a16:colId xmlns:a16="http://schemas.microsoft.com/office/drawing/2014/main" val="4132058072"/>
                    </a:ext>
                  </a:extLst>
                </a:gridCol>
                <a:gridCol w="419607">
                  <a:extLst>
                    <a:ext uri="{9D8B030D-6E8A-4147-A177-3AD203B41FA5}">
                      <a16:colId xmlns:a16="http://schemas.microsoft.com/office/drawing/2014/main" val="2826638187"/>
                    </a:ext>
                  </a:extLst>
                </a:gridCol>
              </a:tblGrid>
              <a:tr h="3554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91201"/>
                  </a:ext>
                </a:extLst>
              </a:tr>
              <a:tr h="35549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23887"/>
                  </a:ext>
                </a:extLst>
              </a:tr>
              <a:tr h="3554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703420"/>
                  </a:ext>
                </a:extLst>
              </a:tr>
              <a:tr h="3554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12061"/>
                  </a:ext>
                </a:extLst>
              </a:tr>
            </a:tbl>
          </a:graphicData>
        </a:graphic>
      </p:graphicFrame>
      <p:sp>
        <p:nvSpPr>
          <p:cNvPr id="16" name="左大括号 15">
            <a:extLst>
              <a:ext uri="{FF2B5EF4-FFF2-40B4-BE49-F238E27FC236}">
                <a16:creationId xmlns:a16="http://schemas.microsoft.com/office/drawing/2014/main" id="{F59A946D-377C-8CAA-4782-341EDE412BAE}"/>
              </a:ext>
            </a:extLst>
          </p:cNvPr>
          <p:cNvSpPr/>
          <p:nvPr/>
        </p:nvSpPr>
        <p:spPr>
          <a:xfrm rot="16200000">
            <a:off x="8239247" y="3066421"/>
            <a:ext cx="190154" cy="25176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8D2EC3-757F-BD49-A938-5A315975713A}"/>
              </a:ext>
            </a:extLst>
          </p:cNvPr>
          <p:cNvSpPr txBox="1"/>
          <p:nvPr/>
        </p:nvSpPr>
        <p:spPr>
          <a:xfrm>
            <a:off x="7239000" y="4572292"/>
            <a:ext cx="1778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learnable weight matrix</a:t>
            </a:r>
          </a:p>
          <a:p>
            <a:endParaRPr lang="zh-CN" altLang="en-US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EB6B2B25-ADBD-BCF3-D3DA-89F7C1DA8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45357"/>
              </p:ext>
            </p:extLst>
          </p:nvPr>
        </p:nvGraphicFramePr>
        <p:xfrm>
          <a:off x="9972675" y="2327459"/>
          <a:ext cx="2114556" cy="182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426">
                  <a:extLst>
                    <a:ext uri="{9D8B030D-6E8A-4147-A177-3AD203B41FA5}">
                      <a16:colId xmlns:a16="http://schemas.microsoft.com/office/drawing/2014/main" val="2220311156"/>
                    </a:ext>
                  </a:extLst>
                </a:gridCol>
                <a:gridCol w="352426">
                  <a:extLst>
                    <a:ext uri="{9D8B030D-6E8A-4147-A177-3AD203B41FA5}">
                      <a16:colId xmlns:a16="http://schemas.microsoft.com/office/drawing/2014/main" val="310475815"/>
                    </a:ext>
                  </a:extLst>
                </a:gridCol>
                <a:gridCol w="352426">
                  <a:extLst>
                    <a:ext uri="{9D8B030D-6E8A-4147-A177-3AD203B41FA5}">
                      <a16:colId xmlns:a16="http://schemas.microsoft.com/office/drawing/2014/main" val="2445377243"/>
                    </a:ext>
                  </a:extLst>
                </a:gridCol>
                <a:gridCol w="352426">
                  <a:extLst>
                    <a:ext uri="{9D8B030D-6E8A-4147-A177-3AD203B41FA5}">
                      <a16:colId xmlns:a16="http://schemas.microsoft.com/office/drawing/2014/main" val="2824844627"/>
                    </a:ext>
                  </a:extLst>
                </a:gridCol>
                <a:gridCol w="352426">
                  <a:extLst>
                    <a:ext uri="{9D8B030D-6E8A-4147-A177-3AD203B41FA5}">
                      <a16:colId xmlns:a16="http://schemas.microsoft.com/office/drawing/2014/main" val="3240611610"/>
                    </a:ext>
                  </a:extLst>
                </a:gridCol>
                <a:gridCol w="352426">
                  <a:extLst>
                    <a:ext uri="{9D8B030D-6E8A-4147-A177-3AD203B41FA5}">
                      <a16:colId xmlns:a16="http://schemas.microsoft.com/office/drawing/2014/main" val="2929902179"/>
                    </a:ext>
                  </a:extLst>
                </a:gridCol>
              </a:tblGrid>
              <a:tr h="3659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175799"/>
                  </a:ext>
                </a:extLst>
              </a:tr>
              <a:tr h="3659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067672"/>
                  </a:ext>
                </a:extLst>
              </a:tr>
              <a:tr h="3659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9540"/>
                  </a:ext>
                </a:extLst>
              </a:tr>
              <a:tr h="3659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894178"/>
                  </a:ext>
                </a:extLst>
              </a:tr>
              <a:tr h="3659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640760"/>
                  </a:ext>
                </a:extLst>
              </a:tr>
            </a:tbl>
          </a:graphicData>
        </a:graphic>
      </p:graphicFrame>
      <p:sp>
        <p:nvSpPr>
          <p:cNvPr id="19" name="左大括号 18">
            <a:extLst>
              <a:ext uri="{FF2B5EF4-FFF2-40B4-BE49-F238E27FC236}">
                <a16:creationId xmlns:a16="http://schemas.microsoft.com/office/drawing/2014/main" id="{475FF012-F111-5E11-1EA9-FE2BF263A176}"/>
              </a:ext>
            </a:extLst>
          </p:cNvPr>
          <p:cNvSpPr/>
          <p:nvPr/>
        </p:nvSpPr>
        <p:spPr>
          <a:xfrm rot="16200000">
            <a:off x="10927192" y="3465840"/>
            <a:ext cx="205521" cy="21145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1F88030-3EC9-9732-6149-37EE9E6C53F4}"/>
              </a:ext>
            </a:extLst>
          </p:cNvPr>
          <p:cNvSpPr txBox="1"/>
          <p:nvPr/>
        </p:nvSpPr>
        <p:spPr>
          <a:xfrm>
            <a:off x="9859286" y="4766239"/>
            <a:ext cx="249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embedding per node</a:t>
            </a:r>
          </a:p>
          <a:p>
            <a:endParaRPr lang="zh-CN" altLang="en-US" dirty="0"/>
          </a:p>
        </p:txBody>
      </p:sp>
      <p:pic>
        <p:nvPicPr>
          <p:cNvPr id="22" name="图片 21" descr="文本, 信件&#10;&#10;AI 生成的内容可能不正确。">
            <a:extLst>
              <a:ext uri="{FF2B5EF4-FFF2-40B4-BE49-F238E27FC236}">
                <a16:creationId xmlns:a16="http://schemas.microsoft.com/office/drawing/2014/main" id="{231D4EF0-17D6-B36D-6233-AED219877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4" y="1214785"/>
            <a:ext cx="2742857" cy="71428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A0969EA-4A4B-5993-7905-7E52308CCC34}"/>
              </a:ext>
            </a:extLst>
          </p:cNvPr>
          <p:cNvSpPr txBox="1"/>
          <p:nvPr/>
        </p:nvSpPr>
        <p:spPr>
          <a:xfrm>
            <a:off x="505632" y="1055409"/>
            <a:ext cx="41362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流程：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根据注意力机制更新邻接矩阵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根据邻接矩阵聚合数据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将节点的信息进行映射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227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3528C-F4AF-8D1E-6D0B-94432542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33423"/>
            <a:ext cx="2238208" cy="792327"/>
          </a:xfrm>
        </p:spPr>
        <p:txBody>
          <a:bodyPr>
            <a:normAutofit/>
          </a:bodyPr>
          <a:lstStyle/>
          <a:p>
            <a:r>
              <a:rPr lang="zh-CN" altLang="en-US" dirty="0"/>
              <a:t>点分类任务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33E0A-1E96-547E-09D5-B30640C1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5B4E36-5120-7D65-A263-EE0D1CAEC2AA}"/>
              </a:ext>
            </a:extLst>
          </p:cNvPr>
          <p:cNvSpPr txBox="1"/>
          <p:nvPr/>
        </p:nvSpPr>
        <p:spPr>
          <a:xfrm>
            <a:off x="5081993" y="1676600"/>
            <a:ext cx="257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AE5276-14FE-068C-E254-4943268F0778}"/>
              </a:ext>
            </a:extLst>
          </p:cNvPr>
          <p:cNvSpPr txBox="1"/>
          <p:nvPr/>
        </p:nvSpPr>
        <p:spPr>
          <a:xfrm>
            <a:off x="342900" y="1676600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模型结构</a:t>
            </a: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3D6BABC3-E35F-0185-561A-14D845F7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045932"/>
            <a:ext cx="4071441" cy="2624335"/>
          </a:xfrm>
          <a:prstGeom prst="rect">
            <a:avLst/>
          </a:prstGeom>
        </p:spPr>
      </p:pic>
      <p:pic>
        <p:nvPicPr>
          <p:cNvPr id="9" name="图片 8" descr="图形用户界面&#10;&#10;AI 生成的内容可能不正确。">
            <a:extLst>
              <a:ext uri="{FF2B5EF4-FFF2-40B4-BE49-F238E27FC236}">
                <a16:creationId xmlns:a16="http://schemas.microsoft.com/office/drawing/2014/main" id="{01EDA868-BD9B-06EA-24AD-B42EEABFE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67" y="4852987"/>
            <a:ext cx="3857625" cy="1457325"/>
          </a:xfrm>
          <a:prstGeom prst="rect">
            <a:avLst/>
          </a:prstGeom>
        </p:spPr>
      </p:pic>
      <p:pic>
        <p:nvPicPr>
          <p:cNvPr id="11" name="图片 10" descr="图表, 散点图&#10;&#10;AI 生成的内容可能不正确。">
            <a:extLst>
              <a:ext uri="{FF2B5EF4-FFF2-40B4-BE49-F238E27FC236}">
                <a16:creationId xmlns:a16="http://schemas.microsoft.com/office/drawing/2014/main" id="{4F0B42A1-5734-88AC-6CC4-024172FCF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768" y="2106332"/>
            <a:ext cx="2822472" cy="27466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8CC6FF6-330E-B25B-B87C-7849B935AFA7}"/>
              </a:ext>
            </a:extLst>
          </p:cNvPr>
          <p:cNvSpPr txBox="1"/>
          <p:nvPr/>
        </p:nvSpPr>
        <p:spPr>
          <a:xfrm>
            <a:off x="9028350" y="1689575"/>
            <a:ext cx="19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16" name="图片 15" descr="散点图&#10;&#10;AI 生成的内容可能不正确。">
            <a:extLst>
              <a:ext uri="{FF2B5EF4-FFF2-40B4-BE49-F238E27FC236}">
                <a16:creationId xmlns:a16="http://schemas.microsoft.com/office/drawing/2014/main" id="{FC3EFC56-651C-DC48-AEDA-91A0DA8A3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274" y="2106332"/>
            <a:ext cx="2844799" cy="27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84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B8CC1-424B-C638-5621-B4005799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525"/>
            <a:ext cx="11029616" cy="557376"/>
          </a:xfrm>
        </p:spPr>
        <p:txBody>
          <a:bodyPr/>
          <a:lstStyle/>
          <a:p>
            <a:r>
              <a:rPr lang="zh-CN" altLang="en-US" dirty="0"/>
              <a:t>图分类任务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BDE9F-892C-EFCD-49DE-38F801EE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D72547C3-AFA2-20AA-3C35-C8AF9D3F7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969676"/>
            <a:ext cx="4586183" cy="47241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E0E75C-BE4E-ED08-1EBE-B8081294D8B0}"/>
              </a:ext>
            </a:extLst>
          </p:cNvPr>
          <p:cNvSpPr txBox="1"/>
          <p:nvPr/>
        </p:nvSpPr>
        <p:spPr>
          <a:xfrm>
            <a:off x="714375" y="1512247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模型结构</a:t>
            </a:r>
          </a:p>
        </p:txBody>
      </p:sp>
      <p:pic>
        <p:nvPicPr>
          <p:cNvPr id="9" name="图片 8" descr="文本, 信件&#10;&#10;AI 生成的内容可能不正确。">
            <a:extLst>
              <a:ext uri="{FF2B5EF4-FFF2-40B4-BE49-F238E27FC236}">
                <a16:creationId xmlns:a16="http://schemas.microsoft.com/office/drawing/2014/main" id="{97A7917D-62C2-2DE3-8EE3-9A42326A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078" y="5830888"/>
            <a:ext cx="3985038" cy="958151"/>
          </a:xfrm>
          <a:prstGeom prst="rect">
            <a:avLst/>
          </a:prstGeom>
        </p:spPr>
      </p:pic>
      <p:pic>
        <p:nvPicPr>
          <p:cNvPr id="11" name="图片 10" descr="地图&#10;&#10;AI 生成的内容可能不正确。">
            <a:extLst>
              <a:ext uri="{FF2B5EF4-FFF2-40B4-BE49-F238E27FC236}">
                <a16:creationId xmlns:a16="http://schemas.microsoft.com/office/drawing/2014/main" id="{FA6059E4-E653-379A-3B49-D45166525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75" y="3344168"/>
            <a:ext cx="6210299" cy="30797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208309D-89A3-66AD-6D84-DEFD50AD51E2}"/>
              </a:ext>
            </a:extLst>
          </p:cNvPr>
          <p:cNvSpPr txBox="1"/>
          <p:nvPr/>
        </p:nvSpPr>
        <p:spPr>
          <a:xfrm>
            <a:off x="4546537" y="4147066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分类结果</a:t>
            </a:r>
          </a:p>
        </p:txBody>
      </p:sp>
      <p:pic>
        <p:nvPicPr>
          <p:cNvPr id="14" name="图片 13" descr="地图&#10;&#10;AI 生成的内容可能不正确。">
            <a:extLst>
              <a:ext uri="{FF2B5EF4-FFF2-40B4-BE49-F238E27FC236}">
                <a16:creationId xmlns:a16="http://schemas.microsoft.com/office/drawing/2014/main" id="{687AE3FE-8F1C-AE28-D78E-566597717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837" y="642990"/>
            <a:ext cx="5350516" cy="265337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27A28EB-662D-16F4-D36F-159901DE2830}"/>
              </a:ext>
            </a:extLst>
          </p:cNvPr>
          <p:cNvSpPr txBox="1"/>
          <p:nvPr/>
        </p:nvSpPr>
        <p:spPr>
          <a:xfrm>
            <a:off x="4838327" y="866576"/>
            <a:ext cx="120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分类前的数据</a:t>
            </a:r>
          </a:p>
        </p:txBody>
      </p:sp>
    </p:spTree>
    <p:extLst>
      <p:ext uri="{BB962C8B-B14F-4D97-AF65-F5344CB8AC3E}">
        <p14:creationId xmlns:p14="http://schemas.microsoft.com/office/powerpoint/2010/main" val="45718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7636D-3081-F402-8D77-74287D22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34058"/>
            <a:ext cx="12163258" cy="1188720"/>
          </a:xfrm>
        </p:spPr>
        <p:txBody>
          <a:bodyPr>
            <a:normAutofit/>
          </a:bodyPr>
          <a:lstStyle/>
          <a:p>
            <a:r>
              <a:rPr lang="zh-CN" altLang="en-US" dirty="0"/>
              <a:t>论文模型</a:t>
            </a:r>
            <a:br>
              <a:rPr lang="en-US" altLang="zh-CN" dirty="0"/>
            </a:br>
            <a:r>
              <a:rPr lang="en-US" altLang="zh-CN" dirty="0" err="1"/>
              <a:t>SimGNN</a:t>
            </a:r>
            <a:endParaRPr lang="zh-CN" alt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BD0EA5AC-3D50-25B2-387E-A16B8DE8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7" y="2961117"/>
            <a:ext cx="9343936" cy="36991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E02090-0F9F-9C8C-4B64-6207EF2025EF}"/>
              </a:ext>
            </a:extLst>
          </p:cNvPr>
          <p:cNvSpPr txBox="1"/>
          <p:nvPr/>
        </p:nvSpPr>
        <p:spPr>
          <a:xfrm>
            <a:off x="3040855" y="625678"/>
            <a:ext cx="8770145" cy="2243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先吐槽下</a:t>
            </a:r>
            <a:r>
              <a:rPr lang="en-US" altLang="zh-CN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-GNN</a:t>
            </a:r>
            <a:br>
              <a:rPr lang="en-US" altLang="zh-CN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r>
              <a:rPr lang="zh-CN" alt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基本都是数据处理</a:t>
            </a:r>
            <a:r>
              <a:rPr lang="en-US" altLang="zh-CN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-</a:t>
            </a:r>
            <a:r>
              <a:rPr lang="zh-CN" alt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模型都极其简陋</a:t>
            </a:r>
            <a:br>
              <a:rPr lang="en-US" altLang="zh-CN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r>
              <a:rPr lang="zh-CN" alt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模型论文有介绍的方法但代码出现啥也没有就简单的几层结构</a:t>
            </a:r>
            <a:br>
              <a:rPr lang="en-US" altLang="zh-CN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r>
              <a:rPr lang="zh-CN" alt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论文通篇大论实际</a:t>
            </a:r>
            <a:r>
              <a:rPr lang="en-US" altLang="zh-CN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CNN or transformer</a:t>
            </a:r>
            <a:r>
              <a:rPr lang="zh-CN" altLang="en-US" sz="24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一行代码加调库</a:t>
            </a:r>
          </a:p>
        </p:txBody>
      </p:sp>
    </p:spTree>
    <p:extLst>
      <p:ext uri="{BB962C8B-B14F-4D97-AF65-F5344CB8AC3E}">
        <p14:creationId xmlns:p14="http://schemas.microsoft.com/office/powerpoint/2010/main" val="1085926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810BD-3018-F132-FFD2-012A2D8F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67" y="742950"/>
            <a:ext cx="11029616" cy="50022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模型结构</a:t>
            </a:r>
          </a:p>
        </p:txBody>
      </p:sp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BCF6D30F-59A2-72BE-AE8D-3DE44685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42" y="1590821"/>
            <a:ext cx="8847619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82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ED8B1-81EB-1C0C-E483-1401C84B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3DE95E05-02DC-3C74-9B6E-1476DEAF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02" y="1117937"/>
            <a:ext cx="5820560" cy="14520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E50B0E-1487-6366-A551-52CF845B41CE}"/>
              </a:ext>
            </a:extLst>
          </p:cNvPr>
          <p:cNvSpPr txBox="1"/>
          <p:nvPr/>
        </p:nvSpPr>
        <p:spPr>
          <a:xfrm>
            <a:off x="462539" y="998821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  <p:pic>
        <p:nvPicPr>
          <p:cNvPr id="9" name="图片 8" descr="图表, 散点图&#10;&#10;AI 生成的内容可能不正确。">
            <a:extLst>
              <a:ext uri="{FF2B5EF4-FFF2-40B4-BE49-F238E27FC236}">
                <a16:creationId xmlns:a16="http://schemas.microsoft.com/office/drawing/2014/main" id="{04A06FB6-ADA3-7F7A-ACD8-3E4B7075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14" y="1376548"/>
            <a:ext cx="5820563" cy="14520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C748D75-9395-1ABF-EE29-D659E73FD186}"/>
              </a:ext>
            </a:extLst>
          </p:cNvPr>
          <p:cNvSpPr txBox="1"/>
          <p:nvPr/>
        </p:nvSpPr>
        <p:spPr>
          <a:xfrm>
            <a:off x="136116" y="4102027"/>
            <a:ext cx="147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训练后的图</a:t>
            </a:r>
          </a:p>
        </p:txBody>
      </p:sp>
      <p:pic>
        <p:nvPicPr>
          <p:cNvPr id="11" name="图片 10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61BC7E95-7214-E607-0BF6-286B8A014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689" y="2584565"/>
            <a:ext cx="4371322" cy="1886794"/>
          </a:xfrm>
          <a:prstGeom prst="rect">
            <a:avLst/>
          </a:prstGeom>
        </p:spPr>
      </p:pic>
      <p:pic>
        <p:nvPicPr>
          <p:cNvPr id="13" name="图片 12" descr="图表&#10;&#10;AI 生成的内容可能不正确。">
            <a:extLst>
              <a:ext uri="{FF2B5EF4-FFF2-40B4-BE49-F238E27FC236}">
                <a16:creationId xmlns:a16="http://schemas.microsoft.com/office/drawing/2014/main" id="{B72160C7-6CB7-39B0-4F18-7B16F0715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523" y="4471359"/>
            <a:ext cx="6095999" cy="2386641"/>
          </a:xfrm>
          <a:prstGeom prst="rect">
            <a:avLst/>
          </a:prstGeom>
        </p:spPr>
      </p:pic>
      <p:pic>
        <p:nvPicPr>
          <p:cNvPr id="15" name="图片 14" descr="图表, 散点图&#10;&#10;AI 生成的内容可能不正确。">
            <a:extLst>
              <a:ext uri="{FF2B5EF4-FFF2-40B4-BE49-F238E27FC236}">
                <a16:creationId xmlns:a16="http://schemas.microsoft.com/office/drawing/2014/main" id="{A2D236F4-C236-8116-53DC-12A58876B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16" y="4798228"/>
            <a:ext cx="5628632" cy="136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7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6C2718-E8E2-B87E-CEDE-A5832B09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7" name="图片 6" descr="图表, 箱线图&#10;&#10;AI 生成的内容可能不正确。">
            <a:extLst>
              <a:ext uri="{FF2B5EF4-FFF2-40B4-BE49-F238E27FC236}">
                <a16:creationId xmlns:a16="http://schemas.microsoft.com/office/drawing/2014/main" id="{40682B4E-3FC0-8D25-99D0-A8106D1A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23" y="2440897"/>
            <a:ext cx="8569851" cy="364278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8B7BA37-DE71-0E17-26BC-E2DC6DE3AE9E}"/>
              </a:ext>
            </a:extLst>
          </p:cNvPr>
          <p:cNvSpPr txBox="1"/>
          <p:nvPr/>
        </p:nvSpPr>
        <p:spPr>
          <a:xfrm>
            <a:off x="1122861" y="1372655"/>
            <a:ext cx="7393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TopKPooling</a:t>
            </a:r>
            <a:r>
              <a:rPr lang="en-US" altLang="zh-CN" dirty="0"/>
              <a:t> </a:t>
            </a:r>
            <a:r>
              <a:rPr lang="zh-CN" altLang="en-US" dirty="0"/>
              <a:t>流程</a:t>
            </a:r>
            <a:endParaRPr lang="en-US" altLang="zh-CN" dirty="0"/>
          </a:p>
          <a:p>
            <a:r>
              <a:rPr lang="zh-CN" altLang="en-US" dirty="0"/>
              <a:t> 其实就是对图进行剪枝操作，选择分低的节点剔除掉，然后再重新组合成一个新的图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924FB0-45B7-9043-2413-30A24C7D1AD6}"/>
              </a:ext>
            </a:extLst>
          </p:cNvPr>
          <p:cNvSpPr txBox="1"/>
          <p:nvPr/>
        </p:nvSpPr>
        <p:spPr>
          <a:xfrm>
            <a:off x="310798" y="774316"/>
            <a:ext cx="42231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论文有但代码中未有的操作</a:t>
            </a:r>
          </a:p>
        </p:txBody>
      </p:sp>
    </p:spTree>
    <p:extLst>
      <p:ext uri="{BB962C8B-B14F-4D97-AF65-F5344CB8AC3E}">
        <p14:creationId xmlns:p14="http://schemas.microsoft.com/office/powerpoint/2010/main" val="387872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4435972-DA10-A1C4-9177-CF991D8FF3CA}"/>
              </a:ext>
            </a:extLst>
          </p:cNvPr>
          <p:cNvSpPr txBox="1"/>
          <p:nvPr/>
        </p:nvSpPr>
        <p:spPr>
          <a:xfrm>
            <a:off x="466725" y="96271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zh-CN" altLang="en-US" sz="28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论文模型</a:t>
            </a:r>
            <a:br>
              <a:rPr lang="en-US" altLang="zh-CN" sz="28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</a:br>
            <a:r>
              <a:rPr lang="en-US" altLang="zh-CN" sz="28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vectorNet</a:t>
            </a:r>
            <a:endParaRPr lang="zh-CN" altLang="en-US" sz="2800" b="1" cap="all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  <p:pic>
        <p:nvPicPr>
          <p:cNvPr id="8" name="图片 7" descr="图表&#10;&#10;AI 生成的内容可能不正确。">
            <a:extLst>
              <a:ext uri="{FF2B5EF4-FFF2-40B4-BE49-F238E27FC236}">
                <a16:creationId xmlns:a16="http://schemas.microsoft.com/office/drawing/2014/main" id="{3B144367-F27A-B33F-9A55-8BC65461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3070126"/>
            <a:ext cx="5866667" cy="31238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E31184D-7AC4-36CA-8480-A72C85C5957A}"/>
              </a:ext>
            </a:extLst>
          </p:cNvPr>
          <p:cNvSpPr txBox="1"/>
          <p:nvPr/>
        </p:nvSpPr>
        <p:spPr>
          <a:xfrm>
            <a:off x="466725" y="1916817"/>
            <a:ext cx="7134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核心：</a:t>
            </a:r>
            <a:endParaRPr lang="en-US" altLang="zh-CN" dirty="0"/>
          </a:p>
          <a:p>
            <a:r>
              <a:rPr lang="zh-CN" altLang="en-US" dirty="0"/>
              <a:t>将所有的数据集绘制成图</a:t>
            </a:r>
            <a:r>
              <a:rPr lang="en-US" altLang="zh-CN" dirty="0"/>
              <a:t>-</a:t>
            </a:r>
            <a:r>
              <a:rPr lang="zh-CN" altLang="en-US" dirty="0"/>
              <a:t>为的是考虑自身与周围其他的信息</a:t>
            </a:r>
            <a:endParaRPr lang="en-US" altLang="zh-CN" dirty="0"/>
          </a:p>
          <a:p>
            <a:r>
              <a:rPr lang="zh-CN" altLang="en-US" dirty="0"/>
              <a:t>数据集由原本较难描述为图的</a:t>
            </a:r>
            <a:r>
              <a:rPr lang="zh-CN" altLang="en-US" b="1" i="1" u="sng" dirty="0"/>
              <a:t>轨迹等</a:t>
            </a:r>
            <a:r>
              <a:rPr lang="zh-CN" altLang="en-US" dirty="0"/>
              <a:t>以采样的方式将其以点的方式描述</a:t>
            </a:r>
          </a:p>
        </p:txBody>
      </p:sp>
      <p:pic>
        <p:nvPicPr>
          <p:cNvPr id="11" name="图片 10" descr="图示&#10;&#10;AI 生成的内容可能不正确。">
            <a:extLst>
              <a:ext uri="{FF2B5EF4-FFF2-40B4-BE49-F238E27FC236}">
                <a16:creationId xmlns:a16="http://schemas.microsoft.com/office/drawing/2014/main" id="{80C19945-C1F1-D3FA-6926-4EC5E921A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5" y="3027151"/>
            <a:ext cx="2228571" cy="180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E9AD35D-8929-F7F3-9DBF-483A8904CEB9}"/>
              </a:ext>
            </a:extLst>
          </p:cNvPr>
          <p:cNvSpPr txBox="1"/>
          <p:nvPr/>
        </p:nvSpPr>
        <p:spPr>
          <a:xfrm>
            <a:off x="7010400" y="3070126"/>
            <a:ext cx="201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用途：</a:t>
            </a:r>
            <a:endParaRPr lang="en-US" altLang="zh-CN" dirty="0"/>
          </a:p>
        </p:txBody>
      </p:sp>
      <p:pic>
        <p:nvPicPr>
          <p:cNvPr id="14" name="图片 13" descr="图示&#10;&#10;AI 生成的内容可能不正确。">
            <a:extLst>
              <a:ext uri="{FF2B5EF4-FFF2-40B4-BE49-F238E27FC236}">
                <a16:creationId xmlns:a16="http://schemas.microsoft.com/office/drawing/2014/main" id="{5628CF16-D82C-020B-81C7-3CBD40391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350" y="5135056"/>
            <a:ext cx="1219048" cy="9809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276C69B-B422-9D66-95B1-AE570DF89A42}"/>
              </a:ext>
            </a:extLst>
          </p:cNvPr>
          <p:cNvSpPr txBox="1"/>
          <p:nvPr/>
        </p:nvSpPr>
        <p:spPr>
          <a:xfrm>
            <a:off x="7105650" y="3927151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掩码预测</a:t>
            </a:r>
            <a:endParaRPr lang="en-US" altLang="zh-CN" dirty="0"/>
          </a:p>
          <a:p>
            <a:r>
              <a:rPr lang="zh-CN" altLang="en-US" dirty="0"/>
              <a:t>只做模型增强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7C05A35-114B-1798-759B-9133BA2520C1}"/>
              </a:ext>
            </a:extLst>
          </p:cNvPr>
          <p:cNvSpPr txBox="1"/>
          <p:nvPr/>
        </p:nvSpPr>
        <p:spPr>
          <a:xfrm>
            <a:off x="7105650" y="5440866"/>
            <a:ext cx="136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轨迹预测</a:t>
            </a:r>
          </a:p>
        </p:txBody>
      </p:sp>
    </p:spTree>
    <p:extLst>
      <p:ext uri="{BB962C8B-B14F-4D97-AF65-F5344CB8AC3E}">
        <p14:creationId xmlns:p14="http://schemas.microsoft.com/office/powerpoint/2010/main" val="231993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05887-0123-7060-5BD6-6A580AD7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85" y="686660"/>
            <a:ext cx="11029616" cy="541047"/>
          </a:xfrm>
        </p:spPr>
        <p:txBody>
          <a:bodyPr/>
          <a:lstStyle/>
          <a:p>
            <a:r>
              <a:rPr lang="zh-CN" altLang="en-US" dirty="0"/>
              <a:t>研究实际问题的首要步骤</a:t>
            </a:r>
            <a:r>
              <a:rPr lang="en-US" altLang="zh-CN" dirty="0"/>
              <a:t>-</a:t>
            </a:r>
            <a:r>
              <a:rPr lang="zh-CN" altLang="en-US" dirty="0"/>
              <a:t>对象建模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47483A-EF5B-5A22-C2DA-00F26BCE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29408E-B609-18FE-299B-320C991B4BBE}"/>
              </a:ext>
            </a:extLst>
          </p:cNvPr>
          <p:cNvSpPr txBox="1"/>
          <p:nvPr/>
        </p:nvSpPr>
        <p:spPr>
          <a:xfrm>
            <a:off x="662786" y="2258384"/>
            <a:ext cx="5848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确定问题对象</a:t>
            </a:r>
            <a:r>
              <a:rPr lang="en-US" altLang="zh-CN" dirty="0"/>
              <a:t>-</a:t>
            </a:r>
            <a:r>
              <a:rPr lang="zh-CN" altLang="en-US" dirty="0"/>
              <a:t>实际的研究问题的对象</a:t>
            </a:r>
            <a:endParaRPr lang="en-US" altLang="zh-CN" dirty="0"/>
          </a:p>
          <a:p>
            <a:r>
              <a:rPr lang="zh-CN" altLang="en-US" dirty="0"/>
              <a:t>确定问题问题对象的逻辑表达形式</a:t>
            </a:r>
            <a:r>
              <a:rPr lang="en-US" altLang="zh-CN" dirty="0"/>
              <a:t>-</a:t>
            </a:r>
            <a:r>
              <a:rPr lang="zh-CN" altLang="en-US" dirty="0"/>
              <a:t>神经网络的研究对象</a:t>
            </a:r>
            <a:endParaRPr lang="en-US" altLang="zh-CN" dirty="0"/>
          </a:p>
          <a:p>
            <a:r>
              <a:rPr lang="zh-CN" altLang="en-US" dirty="0"/>
              <a:t>确定网络建模的表示</a:t>
            </a:r>
            <a:r>
              <a:rPr lang="en-US" altLang="zh-CN" dirty="0"/>
              <a:t>-GNN</a:t>
            </a:r>
            <a:r>
              <a:rPr lang="zh-CN" altLang="en-US" dirty="0"/>
              <a:t>表示</a:t>
            </a:r>
            <a:endParaRPr lang="en-US" altLang="zh-CN" dirty="0"/>
          </a:p>
          <a:p>
            <a:r>
              <a:rPr lang="zh-CN" altLang="en-US" dirty="0"/>
              <a:t>确定其数学表达式建模</a:t>
            </a:r>
            <a:r>
              <a:rPr lang="en-US" altLang="zh-CN" dirty="0"/>
              <a:t>-embeddings</a:t>
            </a:r>
            <a:r>
              <a:rPr lang="zh-CN" altLang="en-US" dirty="0"/>
              <a:t>表示</a:t>
            </a:r>
            <a:endParaRPr lang="en-US" altLang="zh-CN" dirty="0"/>
          </a:p>
          <a:p>
            <a:r>
              <a:rPr lang="zh-CN" altLang="en-US" dirty="0"/>
              <a:t>确定</a:t>
            </a:r>
            <a:r>
              <a:rPr lang="en-US" altLang="zh-CN" dirty="0"/>
              <a:t>GNN</a:t>
            </a:r>
            <a:r>
              <a:rPr lang="zh-CN" altLang="en-US" dirty="0"/>
              <a:t>研究对象</a:t>
            </a:r>
            <a:r>
              <a:rPr lang="en-US" altLang="zh-CN" dirty="0"/>
              <a:t>-</a:t>
            </a:r>
            <a:r>
              <a:rPr lang="zh-CN" altLang="en-US" dirty="0"/>
              <a:t>选择</a:t>
            </a:r>
            <a:r>
              <a:rPr lang="en-US" altLang="zh-CN" dirty="0"/>
              <a:t>GNN</a:t>
            </a:r>
            <a:r>
              <a:rPr lang="zh-CN" altLang="en-US" dirty="0"/>
              <a:t>建模核心对象的迭代表示</a:t>
            </a:r>
            <a:endParaRPr lang="en-US" altLang="zh-CN" dirty="0"/>
          </a:p>
          <a:p>
            <a:r>
              <a:rPr lang="zh-CN" altLang="en-US" dirty="0"/>
              <a:t>确定确定研究范畴</a:t>
            </a:r>
            <a:r>
              <a:rPr lang="en-US" altLang="zh-CN" dirty="0"/>
              <a:t>-</a:t>
            </a:r>
            <a:r>
              <a:rPr lang="zh-CN" altLang="en-US" dirty="0"/>
              <a:t>选择损失函数</a:t>
            </a:r>
            <a:r>
              <a:rPr lang="en-US" altLang="zh-CN" dirty="0"/>
              <a:t>-</a:t>
            </a:r>
            <a:r>
              <a:rPr lang="zh-CN" altLang="en-US" dirty="0"/>
              <a:t>二分类、目标检测</a:t>
            </a:r>
            <a:endParaRPr lang="en-US" altLang="zh-CN" dirty="0"/>
          </a:p>
        </p:txBody>
      </p:sp>
      <p:pic>
        <p:nvPicPr>
          <p:cNvPr id="7" name="图片 6" descr="形状, 正方形, 多边形">
            <a:extLst>
              <a:ext uri="{FF2B5EF4-FFF2-40B4-BE49-F238E27FC236}">
                <a16:creationId xmlns:a16="http://schemas.microsoft.com/office/drawing/2014/main" id="{AB13FB96-2BC2-61E5-BA35-363D83A7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529" y="889370"/>
            <a:ext cx="3186872" cy="32030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B7EDE0-6F12-56FD-BFB1-CA4BBA3FD8D3}"/>
              </a:ext>
            </a:extLst>
          </p:cNvPr>
          <p:cNvSpPr txBox="1"/>
          <p:nvPr/>
        </p:nvSpPr>
        <p:spPr>
          <a:xfrm>
            <a:off x="662785" y="4308113"/>
            <a:ext cx="5234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例如：</a:t>
            </a:r>
            <a:endParaRPr lang="en-US" altLang="zh-CN" dirty="0"/>
          </a:p>
          <a:p>
            <a:r>
              <a:rPr lang="zh-CN" altLang="en-US" dirty="0"/>
              <a:t>研究化学物质的分子组成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研究对象：球棍模型的化合物原子对象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建模表示：逻辑上确定网络的结构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数学建模：将逻辑结构转化为</a:t>
            </a:r>
            <a:r>
              <a:rPr lang="en-US" altLang="zh-CN" dirty="0"/>
              <a:t>embeddings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训练网络：选择损失函数得到最优的网络结构</a:t>
            </a:r>
            <a:endParaRPr lang="en-US" altLang="zh-CN" dirty="0"/>
          </a:p>
        </p:txBody>
      </p:sp>
      <p:pic>
        <p:nvPicPr>
          <p:cNvPr id="10" name="图片 9" descr="图表, 气泡图&#10;&#10;AI 生成的内容可能不正确。">
            <a:extLst>
              <a:ext uri="{FF2B5EF4-FFF2-40B4-BE49-F238E27FC236}">
                <a16:creationId xmlns:a16="http://schemas.microsoft.com/office/drawing/2014/main" id="{F66E3687-48B0-8397-F6BB-AD6BD776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57" y="4092861"/>
            <a:ext cx="2597283" cy="2406774"/>
          </a:xfrm>
          <a:prstGeom prst="rect">
            <a:avLst/>
          </a:prstGeom>
        </p:spPr>
      </p:pic>
      <p:pic>
        <p:nvPicPr>
          <p:cNvPr id="12" name="图片 11" descr="图表, 雷达图&#10;&#10;AI 生成的内容可能不正确。">
            <a:extLst>
              <a:ext uri="{FF2B5EF4-FFF2-40B4-BE49-F238E27FC236}">
                <a16:creationId xmlns:a16="http://schemas.microsoft.com/office/drawing/2014/main" id="{D44B7E4F-96DB-9C11-0E5F-E4B6E903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842" y="4221928"/>
            <a:ext cx="2373208" cy="207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57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, 信件&#10;&#10;AI 生成的内容可能不正确。">
            <a:extLst>
              <a:ext uri="{FF2B5EF4-FFF2-40B4-BE49-F238E27FC236}">
                <a16:creationId xmlns:a16="http://schemas.microsoft.com/office/drawing/2014/main" id="{9A3F4742-ED65-349B-C0AA-73927523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1012868"/>
            <a:ext cx="7447619" cy="54666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2FBB2D6-1E0B-26EB-0DF4-4478202168E9}"/>
              </a:ext>
            </a:extLst>
          </p:cNvPr>
          <p:cNvSpPr txBox="1"/>
          <p:nvPr/>
        </p:nvSpPr>
        <p:spPr>
          <a:xfrm>
            <a:off x="259443" y="828202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模型结构</a:t>
            </a:r>
          </a:p>
        </p:txBody>
      </p:sp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11098070-1312-9B66-EEAD-34002E092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30" y="2613679"/>
            <a:ext cx="3284977" cy="31572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9C93F9-D710-69B8-8F95-820494794F72}"/>
              </a:ext>
            </a:extLst>
          </p:cNvPr>
          <p:cNvSpPr txBox="1"/>
          <p:nvPr/>
        </p:nvSpPr>
        <p:spPr>
          <a:xfrm>
            <a:off x="1952625" y="589927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对节点进行编码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72568C-B3C1-D5E7-1A2D-C18D9C3AC92D}"/>
              </a:ext>
            </a:extLst>
          </p:cNvPr>
          <p:cNvSpPr txBox="1"/>
          <p:nvPr/>
        </p:nvSpPr>
        <p:spPr>
          <a:xfrm>
            <a:off x="148342" y="459103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直接</a:t>
            </a:r>
            <a:r>
              <a:rPr lang="en-US" altLang="zh-CN" dirty="0" err="1"/>
              <a:t>mlp</a:t>
            </a:r>
            <a:r>
              <a:rPr lang="zh-CN" altLang="en-US" dirty="0"/>
              <a:t>进行映射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43DE4F-1BE6-4796-12E4-CB877A1EDD55}"/>
              </a:ext>
            </a:extLst>
          </p:cNvPr>
          <p:cNvSpPr txBox="1"/>
          <p:nvPr/>
        </p:nvSpPr>
        <p:spPr>
          <a:xfrm>
            <a:off x="276225" y="3228975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数据操作前的步骤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CB2E4B-A6C5-E10D-495A-54F53BEFB59D}"/>
              </a:ext>
            </a:extLst>
          </p:cNvPr>
          <p:cNvSpPr txBox="1"/>
          <p:nvPr/>
        </p:nvSpPr>
        <p:spPr>
          <a:xfrm>
            <a:off x="259443" y="1305442"/>
            <a:ext cx="4693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SubGraph</a:t>
            </a:r>
            <a:r>
              <a:rPr lang="zh-CN" altLang="en-US" dirty="0"/>
              <a:t>操作：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经过三层消息传递</a:t>
            </a:r>
            <a:r>
              <a:rPr lang="en-US" altLang="zh-CN" dirty="0"/>
              <a:t>-</a:t>
            </a:r>
            <a:r>
              <a:rPr lang="en-US" altLang="zh-CN" dirty="0" err="1"/>
              <a:t>GraphLayerProp</a:t>
            </a:r>
            <a:r>
              <a:rPr lang="zh-CN" altLang="en-US" dirty="0"/>
              <a:t>只做映射后消息传递，闲的还写成结构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使用</a:t>
            </a:r>
            <a:r>
              <a:rPr lang="en-US" altLang="zh-CN" dirty="0" err="1"/>
              <a:t>maxpooling</a:t>
            </a:r>
            <a:r>
              <a:rPr lang="zh-CN" altLang="en-US" dirty="0"/>
              <a:t>得到全局特征</a:t>
            </a:r>
            <a:r>
              <a:rPr lang="en-US" altLang="zh-CN" dirty="0"/>
              <a:t>-</a:t>
            </a:r>
            <a:r>
              <a:rPr lang="zh-CN" altLang="en-US" dirty="0"/>
              <a:t>无语的一点</a:t>
            </a:r>
          </a:p>
        </p:txBody>
      </p:sp>
    </p:spTree>
    <p:extLst>
      <p:ext uri="{BB962C8B-B14F-4D97-AF65-F5344CB8AC3E}">
        <p14:creationId xmlns:p14="http://schemas.microsoft.com/office/powerpoint/2010/main" val="3194491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2FAB56-38CC-5F85-2CFD-5685F6CA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42950"/>
            <a:ext cx="11029616" cy="576426"/>
          </a:xfrm>
        </p:spPr>
        <p:txBody>
          <a:bodyPr/>
          <a:lstStyle/>
          <a:p>
            <a:r>
              <a:rPr lang="zh-CN" altLang="en-US" dirty="0"/>
              <a:t>模型输出</a:t>
            </a: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C20D08EA-E609-AE41-22A5-1A2F50C6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605126"/>
            <a:ext cx="6116875" cy="4587656"/>
          </a:xfrm>
          <a:prstGeom prst="rect">
            <a:avLst/>
          </a:prstGeom>
        </p:spPr>
      </p:pic>
      <p:pic>
        <p:nvPicPr>
          <p:cNvPr id="8" name="图片 7" descr="图表&#10;&#10;AI 生成的内容可能不正确。">
            <a:extLst>
              <a:ext uri="{FF2B5EF4-FFF2-40B4-BE49-F238E27FC236}">
                <a16:creationId xmlns:a16="http://schemas.microsoft.com/office/drawing/2014/main" id="{2BD5A3A4-D78D-4099-A2A5-CC24973A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690001"/>
            <a:ext cx="5943601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11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86AF1-D5FF-5E47-F932-B2EA3C12C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67" y="539750"/>
            <a:ext cx="11029616" cy="990600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论文模型</a:t>
            </a:r>
            <a:br>
              <a:rPr lang="en-US" altLang="zh-CN" dirty="0"/>
            </a:br>
            <a:r>
              <a:rPr lang="en-US" altLang="zh-CN" dirty="0"/>
              <a:t>Raindrop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7C4868-5C29-6923-3674-DBA9B56A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E77939A-0253-85D3-3304-571B8AF32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63" y="1452563"/>
            <a:ext cx="591502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D671F7-9083-854E-70E8-147B27923583}"/>
              </a:ext>
            </a:extLst>
          </p:cNvPr>
          <p:cNvSpPr txBox="1"/>
          <p:nvPr/>
        </p:nvSpPr>
        <p:spPr>
          <a:xfrm>
            <a:off x="457367" y="1847850"/>
            <a:ext cx="3666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一个时序模型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每个时间片内的特征数不一致，需要填充，说是填充差还是用的填充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考虑不同时间的影响</a:t>
            </a:r>
          </a:p>
        </p:txBody>
      </p:sp>
      <p:pic>
        <p:nvPicPr>
          <p:cNvPr id="7" name="图片 6" descr="表格&#10;&#10;AI 生成的内容可能不正确。">
            <a:extLst>
              <a:ext uri="{FF2B5EF4-FFF2-40B4-BE49-F238E27FC236}">
                <a16:creationId xmlns:a16="http://schemas.microsoft.com/office/drawing/2014/main" id="{ECE782BE-CC44-6535-B5FB-874E0FE7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3325178"/>
            <a:ext cx="3186113" cy="33826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8F1982-B1B3-E4CF-B0DE-DE539CCF6D07}"/>
              </a:ext>
            </a:extLst>
          </p:cNvPr>
          <p:cNvSpPr txBox="1"/>
          <p:nvPr/>
        </p:nvSpPr>
        <p:spPr>
          <a:xfrm>
            <a:off x="3774282" y="590205"/>
            <a:ext cx="19145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真正的是</a:t>
            </a:r>
            <a:r>
              <a:rPr lang="en-US" altLang="zh-CN" dirty="0"/>
              <a:t>-</a:t>
            </a:r>
            <a:r>
              <a:rPr lang="zh-CN" altLang="en-US" dirty="0"/>
              <a:t>一个数据集不是使用</a:t>
            </a:r>
            <a:r>
              <a:rPr lang="en-US" altLang="zh-CN" dirty="0" err="1"/>
              <a:t>dataloader</a:t>
            </a:r>
            <a:r>
              <a:rPr lang="zh-CN" altLang="en-US" dirty="0"/>
              <a:t>加载</a:t>
            </a:r>
            <a:endParaRPr lang="en-US" altLang="zh-CN" dirty="0"/>
          </a:p>
          <a:p>
            <a:r>
              <a:rPr lang="zh-CN" altLang="en-US" dirty="0"/>
              <a:t>训练代码和一些工具包在一个代码的</a:t>
            </a:r>
            <a:r>
              <a:rPr lang="en-US" altLang="zh-CN" dirty="0"/>
              <a:t>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326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CC967-06FE-ED35-FAEC-93333A80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74194"/>
          </a:xfrm>
        </p:spPr>
        <p:txBody>
          <a:bodyPr/>
          <a:lstStyle/>
          <a:p>
            <a:r>
              <a:rPr lang="zh-CN" altLang="en-US" dirty="0"/>
              <a:t>模型的流程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58645-A269-1CCE-2FE8-89C54489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146" name="Picture 2" descr="Raindrop observations">
            <a:extLst>
              <a:ext uri="{FF2B5EF4-FFF2-40B4-BE49-F238E27FC236}">
                <a16:creationId xmlns:a16="http://schemas.microsoft.com/office/drawing/2014/main" id="{24F4FA48-5D7E-C63E-DD0E-6DE807C03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282" y="1150441"/>
            <a:ext cx="7615238" cy="45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E3558E-4797-6953-A95C-9E192FAA2AAB}"/>
              </a:ext>
            </a:extLst>
          </p:cNvPr>
          <p:cNvSpPr txBox="1"/>
          <p:nvPr/>
        </p:nvSpPr>
        <p:spPr>
          <a:xfrm>
            <a:off x="342900" y="183832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初始化时使用全连接</a:t>
            </a:r>
            <a:r>
              <a:rPr lang="en-US" altLang="zh-CN" dirty="0"/>
              <a:t>-</a:t>
            </a:r>
            <a:r>
              <a:rPr lang="zh-CN" altLang="en-US" dirty="0"/>
              <a:t>通过科学习的参数确定边的合理性</a:t>
            </a:r>
          </a:p>
        </p:txBody>
      </p:sp>
    </p:spTree>
    <p:extLst>
      <p:ext uri="{BB962C8B-B14F-4D97-AF65-F5344CB8AC3E}">
        <p14:creationId xmlns:p14="http://schemas.microsoft.com/office/powerpoint/2010/main" val="2239684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03DB6A-3D9C-1965-8364-CE063569D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DA3DBFCA-4CD8-99BF-4147-13A65DC0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75" y="2065744"/>
            <a:ext cx="10677692" cy="46037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5D7D0B-FA0F-5C14-A35D-95BCE42823CF}"/>
              </a:ext>
            </a:extLst>
          </p:cNvPr>
          <p:cNvSpPr txBox="1"/>
          <p:nvPr/>
        </p:nvSpPr>
        <p:spPr>
          <a:xfrm>
            <a:off x="0" y="3075678"/>
            <a:ext cx="1514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</a:t>
            </a:r>
            <a:r>
              <a:rPr lang="en-US" altLang="zh-CN" dirty="0"/>
              <a:t>w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映射并使用多头的方式获取多个维度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9D89E5-B1B9-6526-45EE-1857253F2981}"/>
              </a:ext>
            </a:extLst>
          </p:cNvPr>
          <p:cNvSpPr txBox="1"/>
          <p:nvPr/>
        </p:nvSpPr>
        <p:spPr>
          <a:xfrm>
            <a:off x="1676400" y="1820125"/>
            <a:ext cx="1190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时刻第</a:t>
            </a:r>
            <a:r>
              <a:rPr lang="en-US" altLang="zh-CN" dirty="0" err="1"/>
              <a:t>i</a:t>
            </a:r>
            <a:r>
              <a:rPr lang="zh-CN" altLang="en-US" dirty="0"/>
              <a:t>号病人的</a:t>
            </a:r>
            <a:r>
              <a:rPr lang="en-US" altLang="zh-CN" dirty="0"/>
              <a:t>u</a:t>
            </a:r>
            <a:r>
              <a:rPr lang="zh-CN" altLang="en-US" dirty="0"/>
              <a:t>传感器的值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63EB97-0FBA-6DCF-2252-7B503E3A2C8E}"/>
              </a:ext>
            </a:extLst>
          </p:cNvPr>
          <p:cNvSpPr txBox="1"/>
          <p:nvPr/>
        </p:nvSpPr>
        <p:spPr>
          <a:xfrm>
            <a:off x="2676525" y="1619769"/>
            <a:ext cx="89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u</a:t>
            </a:r>
            <a:r>
              <a:rPr lang="zh-CN" altLang="en-US" dirty="0"/>
              <a:t>而言</a:t>
            </a:r>
            <a:r>
              <a:rPr lang="en-US" altLang="zh-CN" dirty="0"/>
              <a:t>v</a:t>
            </a:r>
            <a:r>
              <a:rPr lang="zh-CN" altLang="en-US" dirty="0"/>
              <a:t>的权重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FC6972-FB1A-8A3E-A0FC-ED7F7DDCD1B4}"/>
              </a:ext>
            </a:extLst>
          </p:cNvPr>
          <p:cNvSpPr txBox="1"/>
          <p:nvPr/>
        </p:nvSpPr>
        <p:spPr>
          <a:xfrm>
            <a:off x="3366920" y="1691943"/>
            <a:ext cx="100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时刻特征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AE4451-6FD0-5387-15EB-3BE5A2E2A59C}"/>
              </a:ext>
            </a:extLst>
          </p:cNvPr>
          <p:cNvSpPr txBox="1"/>
          <p:nvPr/>
        </p:nvSpPr>
        <p:spPr>
          <a:xfrm>
            <a:off x="3271753" y="778138"/>
            <a:ext cx="1190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代码中用位置编码表示</a:t>
            </a:r>
          </a:p>
        </p:txBody>
      </p:sp>
    </p:spTree>
    <p:extLst>
      <p:ext uri="{BB962C8B-B14F-4D97-AF65-F5344CB8AC3E}">
        <p14:creationId xmlns:p14="http://schemas.microsoft.com/office/powerpoint/2010/main" val="2784081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B685A7-9154-74F1-A4CA-985F7F62A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片包含 图示&#10;&#10;AI 生成的内容可能不正确。">
            <a:extLst>
              <a:ext uri="{FF2B5EF4-FFF2-40B4-BE49-F238E27FC236}">
                <a16:creationId xmlns:a16="http://schemas.microsoft.com/office/drawing/2014/main" id="{35591B14-9394-A664-30DC-250257E1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988475"/>
            <a:ext cx="9279001" cy="54656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50E37D0-C9AC-0A97-213B-42FCD290CEE4}"/>
              </a:ext>
            </a:extLst>
          </p:cNvPr>
          <p:cNvSpPr txBox="1"/>
          <p:nvPr/>
        </p:nvSpPr>
        <p:spPr>
          <a:xfrm>
            <a:off x="638175" y="1143000"/>
            <a:ext cx="1457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又是个源码根本没有的设计</a:t>
            </a:r>
            <a:r>
              <a:rPr lang="en-US" altLang="zh-CN" dirty="0"/>
              <a:t>-</a:t>
            </a:r>
            <a:r>
              <a:rPr lang="zh-CN" altLang="en-US" dirty="0"/>
              <a:t>水论文的设计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F534C8-A34D-804F-8B66-509561818982}"/>
              </a:ext>
            </a:extLst>
          </p:cNvPr>
          <p:cNvSpPr txBox="1"/>
          <p:nvPr/>
        </p:nvSpPr>
        <p:spPr>
          <a:xfrm>
            <a:off x="542925" y="2905125"/>
            <a:ext cx="145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将每层中权重较小的边移除</a:t>
            </a:r>
          </a:p>
        </p:txBody>
      </p:sp>
    </p:spTree>
    <p:extLst>
      <p:ext uri="{BB962C8B-B14F-4D97-AF65-F5344CB8AC3E}">
        <p14:creationId xmlns:p14="http://schemas.microsoft.com/office/powerpoint/2010/main" val="4098831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BD9E4C-B133-85F6-AAEC-7C2D0C681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示, 示意图&#10;&#10;AI 生成的内容可能不正确。">
            <a:extLst>
              <a:ext uri="{FF2B5EF4-FFF2-40B4-BE49-F238E27FC236}">
                <a16:creationId xmlns:a16="http://schemas.microsoft.com/office/drawing/2014/main" id="{E91093B8-4273-C976-E1F5-EABB8EC5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647" y="1038224"/>
            <a:ext cx="8718608" cy="4939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6698B59-F2DC-F0FC-AD1A-4CD26E34A6F1}"/>
              </a:ext>
            </a:extLst>
          </p:cNvPr>
          <p:cNvSpPr txBox="1"/>
          <p:nvPr/>
        </p:nvSpPr>
        <p:spPr>
          <a:xfrm>
            <a:off x="361950" y="1695450"/>
            <a:ext cx="1800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将传感器的特征与时间进行拼接，拼接后的特征做</a:t>
            </a:r>
            <a:r>
              <a:rPr lang="en-US" altLang="zh-CN" dirty="0"/>
              <a:t>self-attention</a:t>
            </a:r>
            <a:r>
              <a:rPr lang="zh-CN" altLang="en-US" dirty="0"/>
              <a:t>获得全时间片的特征</a:t>
            </a:r>
          </a:p>
        </p:txBody>
      </p:sp>
    </p:spTree>
    <p:extLst>
      <p:ext uri="{BB962C8B-B14F-4D97-AF65-F5344CB8AC3E}">
        <p14:creationId xmlns:p14="http://schemas.microsoft.com/office/powerpoint/2010/main" val="2450372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BFD0D-2BD2-B1C0-8292-CF86E80F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8DD37E06-A493-962B-8153-4B06AEA7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360006"/>
            <a:ext cx="9858375" cy="50639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68DB72-6D9E-7B8B-8AC8-5AECC00B0B24}"/>
              </a:ext>
            </a:extLst>
          </p:cNvPr>
          <p:cNvSpPr txBox="1"/>
          <p:nvPr/>
        </p:nvSpPr>
        <p:spPr>
          <a:xfrm>
            <a:off x="838200" y="2447925"/>
            <a:ext cx="1971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全局特征以拼接所有传感器的全时间片特征方式获取</a:t>
            </a:r>
          </a:p>
        </p:txBody>
      </p:sp>
      <p:pic>
        <p:nvPicPr>
          <p:cNvPr id="2" name="图片 1" descr="表格&#10;&#10;AI 生成的内容可能不正确。">
            <a:extLst>
              <a:ext uri="{FF2B5EF4-FFF2-40B4-BE49-F238E27FC236}">
                <a16:creationId xmlns:a16="http://schemas.microsoft.com/office/drawing/2014/main" id="{EF196405-7ED7-6037-28E5-55F96FF9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45" y="3888441"/>
            <a:ext cx="4893365" cy="124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5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E4DDE-0D44-B540-3483-28B8AC58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92" y="683106"/>
            <a:ext cx="11029616" cy="536094"/>
          </a:xfrm>
        </p:spPr>
        <p:txBody>
          <a:bodyPr/>
          <a:lstStyle/>
          <a:p>
            <a:r>
              <a:rPr lang="zh-CN" altLang="en-US" dirty="0"/>
              <a:t>异构图</a:t>
            </a:r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8026BA7C-BC67-2456-9580-C38BA2844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52" y="1486159"/>
            <a:ext cx="9834047" cy="49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14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97315E8-03FD-A782-2BBB-593D0754E107}"/>
              </a:ext>
            </a:extLst>
          </p:cNvPr>
          <p:cNvGrpSpPr/>
          <p:nvPr/>
        </p:nvGrpSpPr>
        <p:grpSpPr>
          <a:xfrm>
            <a:off x="1896125" y="1023610"/>
            <a:ext cx="10400000" cy="5746739"/>
            <a:chOff x="591200" y="930286"/>
            <a:chExt cx="10400000" cy="5746739"/>
          </a:xfrm>
        </p:grpSpPr>
        <p:pic>
          <p:nvPicPr>
            <p:cNvPr id="6" name="图片 5" descr="图表&#10;&#10;AI 生成的内容可能不正确。">
              <a:extLst>
                <a:ext uri="{FF2B5EF4-FFF2-40B4-BE49-F238E27FC236}">
                  <a16:creationId xmlns:a16="http://schemas.microsoft.com/office/drawing/2014/main" id="{A019E927-A9EC-67B4-14CF-68393A40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200" y="930286"/>
              <a:ext cx="10400000" cy="567619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AFDDFA4-85CF-02F9-5B6A-34A90A132670}"/>
                </a:ext>
              </a:extLst>
            </p:cNvPr>
            <p:cNvSpPr/>
            <p:nvPr/>
          </p:nvSpPr>
          <p:spPr>
            <a:xfrm>
              <a:off x="591200" y="6229350"/>
              <a:ext cx="2028175" cy="4476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153F3A7-AD38-3514-625A-532489D90B66}"/>
              </a:ext>
            </a:extLst>
          </p:cNvPr>
          <p:cNvSpPr txBox="1"/>
          <p:nvPr/>
        </p:nvSpPr>
        <p:spPr>
          <a:xfrm>
            <a:off x="542925" y="762000"/>
            <a:ext cx="295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zh-CN" sz="28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Link</a:t>
            </a:r>
            <a:r>
              <a:rPr lang="zh-CN" altLang="en-US" sz="28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不一致时</a:t>
            </a:r>
          </a:p>
        </p:txBody>
      </p:sp>
    </p:spTree>
    <p:extLst>
      <p:ext uri="{BB962C8B-B14F-4D97-AF65-F5344CB8AC3E}">
        <p14:creationId xmlns:p14="http://schemas.microsoft.com/office/powerpoint/2010/main" val="47936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3CEC1-CBE1-C7A5-E23F-BB7D250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04" y="413396"/>
            <a:ext cx="11029616" cy="743272"/>
          </a:xfrm>
        </p:spPr>
        <p:txBody>
          <a:bodyPr>
            <a:normAutofit/>
          </a:bodyPr>
          <a:lstStyle/>
          <a:p>
            <a:r>
              <a:rPr lang="en-US" altLang="zh-CN" dirty="0"/>
              <a:t>GNN</a:t>
            </a:r>
            <a:r>
              <a:rPr lang="zh-CN" altLang="en-US" dirty="0"/>
              <a:t>中研究对象的先验知识表示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42FAB-E413-DF86-5E81-D84D154B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片包含 文本&#10;&#10;AI 生成的内容可能不正确。">
            <a:extLst>
              <a:ext uri="{FF2B5EF4-FFF2-40B4-BE49-F238E27FC236}">
                <a16:creationId xmlns:a16="http://schemas.microsoft.com/office/drawing/2014/main" id="{9AB79A04-9B10-BF08-B3F2-40C71784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115" y="1156668"/>
            <a:ext cx="7893885" cy="33723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4931CE-DBF8-4710-6055-9AFAB129CBB7}"/>
              </a:ext>
            </a:extLst>
          </p:cNvPr>
          <p:cNvSpPr txBox="1"/>
          <p:nvPr/>
        </p:nvSpPr>
        <p:spPr>
          <a:xfrm>
            <a:off x="0" y="2166330"/>
            <a:ext cx="73274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GNN</a:t>
            </a:r>
            <a:r>
              <a:rPr lang="zh-CN" altLang="en-US" dirty="0"/>
              <a:t>研究对象结构为：</a:t>
            </a:r>
            <a:r>
              <a:rPr lang="en-US" altLang="zh-CN" dirty="0"/>
              <a:t>graph-</a:t>
            </a:r>
            <a:r>
              <a:rPr lang="zh-CN" altLang="en-US" dirty="0"/>
              <a:t>图</a:t>
            </a:r>
            <a:endParaRPr lang="en-US" altLang="zh-CN" dirty="0"/>
          </a:p>
          <a:p>
            <a:r>
              <a:rPr lang="zh-CN" altLang="en-US" dirty="0"/>
              <a:t>与典型的计算机软件研究对象的不同：</a:t>
            </a:r>
            <a:endParaRPr lang="en-US" altLang="zh-CN" dirty="0"/>
          </a:p>
          <a:p>
            <a:r>
              <a:rPr lang="zh-CN" altLang="en-US" dirty="0"/>
              <a:t>差异点：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节点的表示：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软件中</a:t>
            </a:r>
            <a:r>
              <a:rPr lang="en-US" altLang="zh-CN" dirty="0"/>
              <a:t>--</a:t>
            </a:r>
            <a:r>
              <a:rPr lang="zh-CN" altLang="en-US" dirty="0"/>
              <a:t>非属性的类</a:t>
            </a:r>
            <a:endParaRPr lang="en-US" altLang="zh-CN" dirty="0"/>
          </a:p>
          <a:p>
            <a:r>
              <a:rPr lang="en-US" altLang="zh-CN" dirty="0"/>
              <a:t>	GNN</a:t>
            </a:r>
            <a:r>
              <a:rPr lang="zh-CN" altLang="en-US" dirty="0"/>
              <a:t>中</a:t>
            </a:r>
            <a:r>
              <a:rPr lang="en-US" altLang="zh-CN" dirty="0"/>
              <a:t>-</a:t>
            </a:r>
            <a:r>
              <a:rPr lang="zh-CN" altLang="en-US" dirty="0"/>
              <a:t>嵌入的</a:t>
            </a:r>
            <a:r>
              <a:rPr lang="en-US" altLang="zh-CN" dirty="0"/>
              <a:t>embeddings</a:t>
            </a:r>
            <a:r>
              <a:rPr lang="zh-CN" altLang="en-US" dirty="0"/>
              <a:t>表示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连接的表示：</a:t>
            </a:r>
            <a:endParaRPr lang="en-US" altLang="zh-CN" dirty="0"/>
          </a:p>
          <a:p>
            <a:pPr lvl="1"/>
            <a:r>
              <a:rPr lang="en-US" altLang="zh-CN" dirty="0"/>
              <a:t>	</a:t>
            </a:r>
            <a:r>
              <a:rPr lang="zh-CN" altLang="en-US" dirty="0"/>
              <a:t>软件中</a:t>
            </a:r>
            <a:r>
              <a:rPr lang="en-US" altLang="zh-CN" dirty="0"/>
              <a:t>-</a:t>
            </a:r>
            <a:r>
              <a:rPr lang="zh-CN" altLang="en-US" dirty="0"/>
              <a:t>连接关系，权重为数值类型</a:t>
            </a:r>
            <a:endParaRPr lang="en-US" altLang="zh-CN" dirty="0"/>
          </a:p>
          <a:p>
            <a:pPr lvl="1"/>
            <a:r>
              <a:rPr lang="en-US" altLang="zh-CN" dirty="0"/>
              <a:t>	GNN</a:t>
            </a:r>
            <a:r>
              <a:rPr lang="zh-CN" altLang="en-US" dirty="0"/>
              <a:t>中</a:t>
            </a:r>
            <a:r>
              <a:rPr lang="en-US" altLang="zh-CN" dirty="0"/>
              <a:t>-E</a:t>
            </a:r>
            <a:r>
              <a:rPr lang="zh-CN" altLang="en-US" dirty="0"/>
              <a:t>的关系，具有属性且为</a:t>
            </a:r>
            <a:r>
              <a:rPr lang="en-US" altLang="zh-CN" dirty="0"/>
              <a:t>embeddings</a:t>
            </a:r>
          </a:p>
          <a:p>
            <a:pPr lvl="1"/>
            <a:r>
              <a:rPr lang="en-US" altLang="zh-CN" dirty="0"/>
              <a:t>			</a:t>
            </a:r>
            <a:r>
              <a:rPr lang="zh-CN" altLang="en-US" dirty="0"/>
              <a:t>实际上除了</a:t>
            </a:r>
            <a:r>
              <a:rPr lang="en-US" altLang="zh-CN" dirty="0"/>
              <a:t>KIM</a:t>
            </a:r>
            <a:r>
              <a:rPr lang="zh-CN" altLang="en-US" dirty="0"/>
              <a:t>没有再使用其</a:t>
            </a:r>
            <a:r>
              <a:rPr lang="en-US" altLang="zh-CN" dirty="0"/>
              <a:t>embeddings</a:t>
            </a:r>
          </a:p>
          <a:p>
            <a:pPr marL="285750" lvl="1" indent="-285750">
              <a:buFontTx/>
              <a:buChar char="-"/>
            </a:pPr>
            <a:r>
              <a:rPr lang="zh-CN" altLang="en-US" dirty="0"/>
              <a:t>图的表示：</a:t>
            </a:r>
            <a:endParaRPr lang="en-US" altLang="zh-CN" dirty="0"/>
          </a:p>
          <a:p>
            <a:pPr marL="457200" lvl="2"/>
            <a:r>
              <a:rPr lang="en-US" altLang="zh-CN" dirty="0"/>
              <a:t>	</a:t>
            </a:r>
            <a:r>
              <a:rPr lang="zh-CN" altLang="en-US" dirty="0"/>
              <a:t>软件中</a:t>
            </a:r>
            <a:r>
              <a:rPr lang="en-US" altLang="zh-CN" dirty="0"/>
              <a:t>-</a:t>
            </a:r>
            <a:r>
              <a:rPr lang="zh-CN" altLang="en-US" dirty="0"/>
              <a:t>不加表示</a:t>
            </a:r>
            <a:endParaRPr lang="en-US" altLang="zh-CN" dirty="0"/>
          </a:p>
          <a:p>
            <a:pPr marL="457200" lvl="2"/>
            <a:r>
              <a:rPr lang="en-US" altLang="zh-CN" dirty="0"/>
              <a:t>	GNN</a:t>
            </a:r>
            <a:r>
              <a:rPr lang="zh-CN" altLang="en-US" dirty="0"/>
              <a:t>中</a:t>
            </a:r>
            <a:r>
              <a:rPr lang="en-US" altLang="zh-CN" dirty="0"/>
              <a:t>-</a:t>
            </a:r>
            <a:r>
              <a:rPr lang="zh-CN" altLang="en-US" dirty="0"/>
              <a:t>以</a:t>
            </a:r>
            <a:r>
              <a:rPr lang="en-US" altLang="zh-CN" dirty="0"/>
              <a:t>embedding</a:t>
            </a:r>
            <a:r>
              <a:rPr lang="zh-CN" altLang="en-US" dirty="0"/>
              <a:t>表示一个全局的图（具有一定的属性）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lvl="1"/>
            <a:endParaRPr lang="en-US" altLang="zh-CN" dirty="0"/>
          </a:p>
          <a:p>
            <a:pPr lvl="1"/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193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5EF2A-927C-44D4-4C80-08B3E7450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7894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Node</a:t>
            </a:r>
            <a:r>
              <a:rPr lang="zh-CN" altLang="en-US" dirty="0"/>
              <a:t>不一致时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CCE5CF-737D-2E5F-D1E6-12C9630F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F00420-A84F-DFF2-9B6B-017817E45B52}"/>
              </a:ext>
            </a:extLst>
          </p:cNvPr>
          <p:cNvGrpSpPr/>
          <p:nvPr/>
        </p:nvGrpSpPr>
        <p:grpSpPr>
          <a:xfrm>
            <a:off x="878516" y="1285875"/>
            <a:ext cx="10441242" cy="5225034"/>
            <a:chOff x="878516" y="1285875"/>
            <a:chExt cx="10441242" cy="5225034"/>
          </a:xfrm>
        </p:grpSpPr>
        <p:pic>
          <p:nvPicPr>
            <p:cNvPr id="6" name="图片 5" descr="图片包含 文本&#10;&#10;AI 生成的内容可能不正确。">
              <a:extLst>
                <a:ext uri="{FF2B5EF4-FFF2-40B4-BE49-F238E27FC236}">
                  <a16:creationId xmlns:a16="http://schemas.microsoft.com/office/drawing/2014/main" id="{9D0C5B08-D1B9-2762-76F8-EF3EE1B1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516" y="1285875"/>
              <a:ext cx="10441242" cy="5225034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2142C17-C042-DE55-22AE-2D000AC6FD20}"/>
                </a:ext>
              </a:extLst>
            </p:cNvPr>
            <p:cNvSpPr/>
            <p:nvPr/>
          </p:nvSpPr>
          <p:spPr>
            <a:xfrm>
              <a:off x="4086225" y="2981325"/>
              <a:ext cx="542925" cy="219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822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box 190"/>
          <p:cNvSpPr/>
          <p:nvPr/>
        </p:nvSpPr>
        <p:spPr>
          <a:xfrm>
            <a:off x="611346" y="369724"/>
            <a:ext cx="10817298" cy="196835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defTabSz="637977" eaLnBrk="0">
              <a:lnSpc>
                <a:spcPct val="101000"/>
              </a:lnSpc>
            </a:pPr>
            <a:endParaRPr sz="1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734" defTabSz="637977" eaLnBrk="0">
              <a:lnSpc>
                <a:spcPct val="95000"/>
              </a:lnSpc>
            </a:pPr>
            <a:r>
              <a:rPr sz="2721" b="1" kern="0" spc="-7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驾驭复杂性：元路径与语义聚合</a:t>
            </a:r>
            <a:endParaRPr sz="272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861" defTabSz="637977" eaLnBrk="0">
              <a:lnSpc>
                <a:spcPct val="110000"/>
              </a:lnSpc>
              <a:spcBef>
                <a:spcPts val="1127"/>
              </a:spcBef>
            </a:pPr>
            <a:r>
              <a:rPr sz="1814" kern="0" spc="105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在异构图中，我们使用“元路径</a:t>
            </a:r>
            <a:r>
              <a:rPr sz="1814" kern="0" spc="-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814" kern="0" spc="105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1814" kern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Meta</a:t>
            </a:r>
            <a:r>
              <a:rPr sz="1814" kern="0" spc="105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1814" kern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path</a:t>
            </a:r>
            <a:r>
              <a:rPr sz="1814" kern="0" spc="105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r>
              <a:rPr sz="1814" kern="0" spc="98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”     </a:t>
            </a:r>
            <a:r>
              <a:rPr sz="1814" kern="0" spc="9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来定义特定语义的邻居关系，并针对不同类型的关系</a:t>
            </a:r>
            <a:r>
              <a:rPr sz="1814" kern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814" kern="0" spc="112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和节点使用不同的处理方式。</a:t>
            </a:r>
            <a:endParaRPr sz="1814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637977" eaLnBrk="0"/>
            <a:endParaRPr sz="698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defTabSz="637977" eaLnBrk="0">
              <a:lnSpc>
                <a:spcPct val="101000"/>
              </a:lnSpc>
            </a:pPr>
            <a:endParaRPr sz="698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1962" defTabSz="637977" eaLnBrk="0">
              <a:lnSpc>
                <a:spcPct val="98000"/>
              </a:lnSpc>
              <a:spcBef>
                <a:spcPts val="544"/>
              </a:spcBef>
            </a:pPr>
            <a:r>
              <a:rPr sz="1814" b="1" kern="0" spc="2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什么是元路径?</a:t>
            </a:r>
            <a:endParaRPr sz="1814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637977" eaLnBrk="0">
              <a:lnSpc>
                <a:spcPct val="101000"/>
              </a:lnSpc>
            </a:pPr>
            <a:endParaRPr sz="349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defTabSz="637977" eaLnBrk="0">
              <a:lnSpc>
                <a:spcPct val="92000"/>
              </a:lnSpc>
              <a:spcBef>
                <a:spcPts val="3"/>
              </a:spcBef>
            </a:pPr>
            <a:r>
              <a:rPr sz="1395" kern="0" spc="-7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一条连接不同类型节点的路径</a:t>
            </a:r>
            <a:r>
              <a:rPr sz="1395" kern="0" spc="-14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序列，定义了一种复合关系。</a:t>
            </a:r>
            <a:endParaRPr sz="1395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92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05560" y="4935216"/>
            <a:ext cx="10823084" cy="1643640"/>
          </a:xfrm>
          <a:prstGeom prst="rect">
            <a:avLst/>
          </a:prstGeom>
        </p:spPr>
      </p:pic>
      <p:sp>
        <p:nvSpPr>
          <p:cNvPr id="194" name="textbox 194"/>
          <p:cNvSpPr/>
          <p:nvPr/>
        </p:nvSpPr>
        <p:spPr>
          <a:xfrm>
            <a:off x="5261926" y="5002335"/>
            <a:ext cx="6249285" cy="16155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defTabSz="637977" eaLnBrk="0">
              <a:lnSpc>
                <a:spcPct val="93000"/>
              </a:lnSpc>
            </a:pPr>
            <a:endParaRPr sz="1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7153" defTabSz="637977" eaLnBrk="0">
              <a:lnSpc>
                <a:spcPct val="82000"/>
              </a:lnSpc>
              <a:spcBef>
                <a:spcPts val="394"/>
              </a:spcBef>
            </a:pPr>
            <a:r>
              <a:rPr sz="1465" kern="0" spc="-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MDM</a:t>
            </a:r>
            <a:endParaRPr sz="1465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defTabSz="637977" eaLnBrk="0">
              <a:lnSpc>
                <a:spcPct val="81000"/>
              </a:lnSpc>
              <a:spcBef>
                <a:spcPts val="269"/>
              </a:spcBef>
            </a:pPr>
            <a:r>
              <a:rPr sz="1395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Representa</a:t>
            </a:r>
            <a:r>
              <a:rPr sz="1395" kern="0" spc="-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tion</a:t>
            </a:r>
            <a:endParaRPr sz="1395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338806" defTabSz="637977" eaLnBrk="0">
              <a:lnSpc>
                <a:spcPct val="96000"/>
              </a:lnSpc>
              <a:spcBef>
                <a:spcPts val="485"/>
              </a:spcBef>
            </a:pPr>
            <a:r>
              <a:rPr sz="1465" kern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Semantic</a:t>
            </a:r>
            <a:r>
              <a:rPr sz="1465" kern="0" spc="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</a:t>
            </a:r>
            <a:r>
              <a:rPr sz="1465" kern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</a:t>
            </a:r>
            <a:r>
              <a:rPr sz="1395" kern="0" spc="35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最终节点表示</a:t>
            </a:r>
            <a:endParaRPr sz="1395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352097" defTabSz="637977" eaLnBrk="0">
              <a:lnSpc>
                <a:spcPct val="82000"/>
              </a:lnSpc>
              <a:spcBef>
                <a:spcPts val="84"/>
              </a:spcBef>
            </a:pPr>
            <a:r>
              <a:rPr sz="1465" kern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Attention</a:t>
            </a:r>
            <a:r>
              <a:rPr sz="1465" kern="0" spc="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</a:t>
            </a:r>
            <a:r>
              <a:rPr sz="1395" kern="0" spc="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(Z)</a:t>
            </a:r>
            <a:endParaRPr sz="1395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16014" defTabSz="637977" eaLnBrk="0">
              <a:lnSpc>
                <a:spcPct val="81000"/>
              </a:lnSpc>
              <a:spcBef>
                <a:spcPts val="701"/>
              </a:spcBef>
            </a:pPr>
            <a:r>
              <a:rPr sz="1395" kern="0" spc="-28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MAM</a:t>
            </a:r>
            <a:endParaRPr sz="1395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defTabSz="637977" eaLnBrk="0">
              <a:lnSpc>
                <a:spcPct val="81000"/>
              </a:lnSpc>
              <a:spcBef>
                <a:spcPts val="356"/>
              </a:spcBef>
            </a:pPr>
            <a:r>
              <a:rPr sz="1395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Representa</a:t>
            </a:r>
            <a:r>
              <a:rPr sz="1395" kern="0" spc="-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tion</a:t>
            </a:r>
            <a:endParaRPr sz="1395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6" name="textbox 196"/>
          <p:cNvSpPr/>
          <p:nvPr/>
        </p:nvSpPr>
        <p:spPr>
          <a:xfrm>
            <a:off x="613881" y="3513157"/>
            <a:ext cx="4481180" cy="11554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defTabSz="637977" eaLnBrk="0">
              <a:lnSpc>
                <a:spcPct val="80000"/>
              </a:lnSpc>
            </a:pPr>
            <a:endParaRPr sz="1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23294" defTabSz="637977" eaLnBrk="0">
              <a:lnSpc>
                <a:spcPct val="95000"/>
              </a:lnSpc>
            </a:pPr>
            <a:r>
              <a:rPr sz="1395" kern="0" spc="-28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MDM:</a:t>
            </a:r>
            <a:r>
              <a:rPr sz="1395" kern="0" spc="279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395" kern="0" spc="-2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寻找由同一位导演执导的其他电影。</a:t>
            </a:r>
            <a:endParaRPr sz="1395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637977" eaLnBrk="0">
              <a:lnSpc>
                <a:spcPct val="124000"/>
              </a:lnSpc>
            </a:pPr>
            <a:endParaRPr sz="698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defTabSz="637977" eaLnBrk="0">
              <a:lnSpc>
                <a:spcPct val="125000"/>
              </a:lnSpc>
            </a:pPr>
            <a:endParaRPr sz="698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304" defTabSz="637977" eaLnBrk="0">
              <a:lnSpc>
                <a:spcPct val="97000"/>
              </a:lnSpc>
              <a:spcBef>
                <a:spcPts val="551"/>
              </a:spcBef>
            </a:pPr>
            <a:r>
              <a:rPr sz="1814" b="1" kern="0" spc="35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处理方法</a:t>
            </a:r>
            <a:endParaRPr sz="1814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637977" eaLnBrk="0">
              <a:lnSpc>
                <a:spcPct val="107000"/>
              </a:lnSpc>
            </a:pPr>
            <a:endParaRPr sz="837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defTabSz="637977" eaLnBrk="0">
              <a:lnSpc>
                <a:spcPct val="7000"/>
              </a:lnSpc>
            </a:pPr>
            <a:endParaRPr sz="1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defTabSz="637977" eaLnBrk="0">
              <a:lnSpc>
                <a:spcPct val="92000"/>
              </a:lnSpc>
            </a:pPr>
            <a:r>
              <a:rPr sz="1395" b="1" kern="0" spc="-14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sz="1395" b="1" kern="0" spc="-14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节点级聚合：</a:t>
            </a:r>
            <a:r>
              <a:rPr sz="1395" kern="0" spc="-14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针</a:t>
            </a:r>
            <a:r>
              <a:rPr sz="1395" kern="0" spc="-21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对每一种元路径，分别聚合邻居信息。</a:t>
            </a:r>
            <a:endParaRPr sz="1395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1528429" y="2489783"/>
            <a:ext cx="3482605" cy="908640"/>
            <a:chOff x="-12700" y="-12700"/>
            <a:chExt cx="4991734" cy="1302385"/>
          </a:xfrm>
        </p:grpSpPr>
        <p:pic>
          <p:nvPicPr>
            <p:cNvPr id="200" name="picture 2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699" y="13330"/>
              <a:ext cx="4965753" cy="1276355"/>
            </a:xfrm>
            <a:prstGeom prst="rect">
              <a:avLst/>
            </a:prstGeom>
          </p:spPr>
        </p:pic>
        <p:sp>
          <p:nvSpPr>
            <p:cNvPr id="202" name="textbox 202"/>
            <p:cNvSpPr/>
            <p:nvPr/>
          </p:nvSpPr>
          <p:spPr>
            <a:xfrm>
              <a:off x="-12700" y="-12700"/>
              <a:ext cx="4991734" cy="130238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defTabSz="637977" eaLnBrk="0">
                <a:lnSpc>
                  <a:spcPct val="118000"/>
                </a:lnSpc>
              </a:pPr>
              <a:endParaRPr sz="698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defTabSz="637977" eaLnBrk="0">
                <a:lnSpc>
                  <a:spcPct val="118000"/>
                </a:lnSpc>
              </a:pPr>
              <a:endParaRPr sz="698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defTabSz="637977" eaLnBrk="0">
                <a:lnSpc>
                  <a:spcPct val="118000"/>
                </a:lnSpc>
              </a:pPr>
              <a:endParaRPr sz="698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defTabSz="637977" eaLnBrk="0">
                <a:lnSpc>
                  <a:spcPct val="118000"/>
                </a:lnSpc>
              </a:pPr>
              <a:endParaRPr sz="698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defTabSz="637977" eaLnBrk="0">
                <a:lnSpc>
                  <a:spcPct val="119000"/>
                </a:lnSpc>
              </a:pPr>
              <a:endParaRPr sz="698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defTabSz="637977" eaLnBrk="0">
                <a:lnSpc>
                  <a:spcPct val="7000"/>
                </a:lnSpc>
              </a:pPr>
              <a:endParaRPr sz="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50633" defTabSz="637977" eaLnBrk="0">
                <a:lnSpc>
                  <a:spcPts val="1901"/>
                </a:lnSpc>
              </a:pPr>
              <a:r>
                <a:rPr sz="1395" kern="0" spc="-14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m1                          d1</a:t>
              </a:r>
              <a:r>
                <a:rPr sz="1395" kern="0" spc="7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                    </a:t>
              </a:r>
              <a:r>
                <a:rPr sz="1395" kern="0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</a:t>
              </a:r>
              <a:r>
                <a:rPr sz="1395" kern="0" spc="-14" dirty="0">
                  <a:solidFill>
                    <a:srgbClr val="00000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m2</a:t>
              </a:r>
              <a:endParaRPr sz="1395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pic>
        <p:nvPicPr>
          <p:cNvPr id="204" name="picture 2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995282" y="2374590"/>
            <a:ext cx="3477768" cy="704436"/>
          </a:xfrm>
          <a:prstGeom prst="rect">
            <a:avLst/>
          </a:prstGeom>
        </p:spPr>
      </p:pic>
      <p:sp>
        <p:nvSpPr>
          <p:cNvPr id="206" name="textbox 206"/>
          <p:cNvSpPr/>
          <p:nvPr/>
        </p:nvSpPr>
        <p:spPr>
          <a:xfrm>
            <a:off x="7137114" y="3091449"/>
            <a:ext cx="3176034" cy="2777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defTabSz="637977" eaLnBrk="0">
              <a:lnSpc>
                <a:spcPct val="83000"/>
              </a:lnSpc>
            </a:pPr>
            <a:endParaRPr sz="1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defTabSz="637977" eaLnBrk="0">
              <a:lnSpc>
                <a:spcPts val="2044"/>
              </a:lnSpc>
            </a:pPr>
            <a:r>
              <a:rPr sz="1395" kern="0" spc="-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m1                          a1                          </a:t>
            </a:r>
            <a:r>
              <a:rPr sz="1465" kern="0" spc="-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m3</a:t>
            </a:r>
            <a:endParaRPr sz="1465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449711-92CE-2D5D-FC6D-B78479FD1568}"/>
              </a:ext>
            </a:extLst>
          </p:cNvPr>
          <p:cNvSpPr txBox="1"/>
          <p:nvPr/>
        </p:nvSpPr>
        <p:spPr>
          <a:xfrm>
            <a:off x="1659987" y="4957516"/>
            <a:ext cx="147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/>
            <a:r>
              <a:rPr lang="zh-CN" altLang="zh-CN" dirty="0"/>
              <a:t>Meta-path:</a:t>
            </a:r>
          </a:p>
          <a:p>
            <a:pPr eaLnBrk="0"/>
            <a:r>
              <a:rPr lang="zh-CN" altLang="zh-CN" dirty="0"/>
              <a:t>MAM</a:t>
            </a:r>
            <a:endParaRPr lang="zh-CN" altLang="zh-CN" dirty="0">
              <a:effectLst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26154A-21AF-D396-6D3B-14CC5EC728B9}"/>
              </a:ext>
            </a:extLst>
          </p:cNvPr>
          <p:cNvSpPr txBox="1"/>
          <p:nvPr/>
        </p:nvSpPr>
        <p:spPr>
          <a:xfrm>
            <a:off x="3306287" y="5911385"/>
            <a:ext cx="1704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/>
            <a:r>
              <a:rPr lang="zh-CN" altLang="zh-CN" dirty="0"/>
              <a:t>Aggregation</a:t>
            </a:r>
            <a:br>
              <a:rPr lang="en-US" altLang="zh-CN" dirty="0"/>
            </a:br>
            <a:r>
              <a:rPr lang="zh-CN" altLang="zh-CN" dirty="0"/>
              <a:t>(e.g.,GAT)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4FA0B0-1B79-854D-6A57-26AADA9882AF}"/>
              </a:ext>
            </a:extLst>
          </p:cNvPr>
          <p:cNvSpPr txBox="1"/>
          <p:nvPr/>
        </p:nvSpPr>
        <p:spPr>
          <a:xfrm>
            <a:off x="3339149" y="4935215"/>
            <a:ext cx="1704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/>
            <a:r>
              <a:rPr lang="zh-CN" altLang="zh-CN" dirty="0"/>
              <a:t>Aggregation</a:t>
            </a:r>
            <a:br>
              <a:rPr lang="en-US" altLang="zh-CN" dirty="0"/>
            </a:br>
            <a:r>
              <a:rPr lang="zh-CN" altLang="zh-CN" dirty="0"/>
              <a:t>(e.g.,GAT)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EA8665-DA16-023E-A4AE-4C4B3FFC058B}"/>
              </a:ext>
            </a:extLst>
          </p:cNvPr>
          <p:cNvSpPr txBox="1"/>
          <p:nvPr/>
        </p:nvSpPr>
        <p:spPr>
          <a:xfrm>
            <a:off x="1703733" y="5932526"/>
            <a:ext cx="147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/>
            <a:r>
              <a:rPr lang="zh-CN" altLang="zh-CN" dirty="0"/>
              <a:t>Meta-path:</a:t>
            </a:r>
          </a:p>
          <a:p>
            <a:pPr eaLnBrk="0"/>
            <a:r>
              <a:rPr lang="zh-CN" altLang="zh-CN" dirty="0"/>
              <a:t>MAM</a:t>
            </a:r>
            <a:endParaRPr lang="zh-CN" altLang="zh-CN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18AA87-30AC-91A9-197B-0A09EDAA194F}"/>
              </a:ext>
            </a:extLst>
          </p:cNvPr>
          <p:cNvSpPr txBox="1"/>
          <p:nvPr/>
        </p:nvSpPr>
        <p:spPr>
          <a:xfrm>
            <a:off x="5364077" y="3316938"/>
            <a:ext cx="5918211" cy="89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8550" defTabSz="637977" eaLnBrk="0">
              <a:lnSpc>
                <a:spcPct val="95000"/>
              </a:lnSpc>
            </a:pPr>
            <a:r>
              <a:rPr lang="en-US" altLang="zh-CN" kern="0" spc="-28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MAM:</a:t>
            </a:r>
            <a:r>
              <a:rPr lang="zh-CN" altLang="en-US" kern="0" spc="265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kern="0" spc="-2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寻找由同一位演员出演的其他电影。</a:t>
            </a:r>
            <a:endParaRPr lang="zh-CN" altLang="en-US" sz="8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0287B5-F9A6-9F22-319F-925FA74A0FDD}"/>
              </a:ext>
            </a:extLst>
          </p:cNvPr>
          <p:cNvSpPr txBox="1"/>
          <p:nvPr/>
        </p:nvSpPr>
        <p:spPr>
          <a:xfrm>
            <a:off x="5218180" y="3840454"/>
            <a:ext cx="5320239" cy="146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7977" eaLnBrk="0">
              <a:lnSpc>
                <a:spcPct val="97000"/>
              </a:lnSpc>
              <a:spcBef>
                <a:spcPts val="426"/>
              </a:spcBef>
            </a:pPr>
            <a:r>
              <a:rPr lang="en-US" altLang="zh-CN" kern="0" spc="28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kern="0" spc="-363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b="1" kern="0" spc="2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</a:t>
            </a:r>
            <a:r>
              <a:rPr lang="zh-CN" altLang="en-US" b="1" kern="0" spc="2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语义级聚合：</a:t>
            </a:r>
            <a:r>
              <a:rPr lang="zh-CN" altLang="en-US" kern="0" spc="2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使用注意力机制，学习不同元路径</a:t>
            </a:r>
            <a:r>
              <a:rPr lang="en-US" altLang="zh-CN" kern="0" spc="2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kern="0" spc="2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不同</a:t>
            </a:r>
            <a:r>
              <a:rPr lang="zh-CN" altLang="en-US" kern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kern="0" spc="42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语义</a:t>
            </a:r>
            <a:r>
              <a:rPr lang="en-US" altLang="zh-CN" kern="0" spc="42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r>
              <a:rPr lang="zh-CN" altLang="en-US" kern="0" spc="42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的重要性，将它们的聚合结</a:t>
            </a:r>
            <a:r>
              <a:rPr lang="zh-CN" altLang="en-US" kern="0" spc="35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果进行加权求和，得到</a:t>
            </a:r>
            <a:endParaRPr lang="zh-CN" altLang="en-US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defTabSz="637977" eaLnBrk="0">
              <a:lnSpc>
                <a:spcPct val="96000"/>
              </a:lnSpc>
              <a:spcBef>
                <a:spcPts val="164"/>
              </a:spcBef>
            </a:pPr>
            <a:r>
              <a:rPr lang="zh-CN" altLang="en-US" kern="0" spc="-91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最终的节点表示。</a:t>
            </a:r>
            <a:endParaRPr lang="zh-CN" altLang="en-US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9D54C5-809E-2142-881E-0112FFBE2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ED4F87B-19D7-94D8-8B69-AFDD3C9F2D9C}"/>
              </a:ext>
            </a:extLst>
          </p:cNvPr>
          <p:cNvGrpSpPr/>
          <p:nvPr/>
        </p:nvGrpSpPr>
        <p:grpSpPr>
          <a:xfrm>
            <a:off x="228600" y="1169327"/>
            <a:ext cx="11734800" cy="4900345"/>
            <a:chOff x="228600" y="1169327"/>
            <a:chExt cx="11734800" cy="4900345"/>
          </a:xfrm>
        </p:grpSpPr>
        <p:pic>
          <p:nvPicPr>
            <p:cNvPr id="6" name="图片 5" descr="文本&#10;&#10;AI 生成的内容可能不正确。">
              <a:extLst>
                <a:ext uri="{FF2B5EF4-FFF2-40B4-BE49-F238E27FC236}">
                  <a16:creationId xmlns:a16="http://schemas.microsoft.com/office/drawing/2014/main" id="{9D2BCAB0-A1A9-D178-D1B7-4B6BA8797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50"/>
            <a:stretch>
              <a:fillRect/>
            </a:stretch>
          </p:blipFill>
          <p:spPr>
            <a:xfrm>
              <a:off x="228600" y="1169327"/>
              <a:ext cx="11734800" cy="490034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47D700-D003-779D-299C-902FF117D4A9}"/>
                </a:ext>
              </a:extLst>
            </p:cNvPr>
            <p:cNvSpPr/>
            <p:nvPr/>
          </p:nvSpPr>
          <p:spPr>
            <a:xfrm>
              <a:off x="7524750" y="2428875"/>
              <a:ext cx="1495425" cy="219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1E4EBB7-EA47-0090-ADA0-452AB585AF56}"/>
              </a:ext>
            </a:extLst>
          </p:cNvPr>
          <p:cNvSpPr txBox="1"/>
          <p:nvPr/>
        </p:nvSpPr>
        <p:spPr>
          <a:xfrm>
            <a:off x="7153275" y="1362075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先将特征进行投影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769E4D-31A6-B79C-6D30-65C267D64607}"/>
              </a:ext>
            </a:extLst>
          </p:cNvPr>
          <p:cNvSpPr txBox="1"/>
          <p:nvPr/>
        </p:nvSpPr>
        <p:spPr>
          <a:xfrm>
            <a:off x="8872537" y="2001619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无语的写法，表拼接加内积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88B325-6536-C004-D72D-0577DAFC041D}"/>
              </a:ext>
            </a:extLst>
          </p:cNvPr>
          <p:cNvSpPr txBox="1"/>
          <p:nvPr/>
        </p:nvSpPr>
        <p:spPr>
          <a:xfrm>
            <a:off x="7153275" y="5848350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获得</a:t>
            </a:r>
            <a:r>
              <a:rPr lang="en-US" altLang="zh-CN" dirty="0" err="1"/>
              <a:t>i</a:t>
            </a:r>
            <a:r>
              <a:rPr lang="zh-CN" altLang="en-US" dirty="0"/>
              <a:t>点的</a:t>
            </a:r>
            <a:r>
              <a:rPr lang="en-US" altLang="zh-CN" dirty="0"/>
              <a:t>j</a:t>
            </a:r>
            <a:r>
              <a:rPr lang="zh-CN" altLang="en-US" dirty="0"/>
              <a:t>点在所有邻接点的权重</a:t>
            </a:r>
          </a:p>
        </p:txBody>
      </p:sp>
    </p:spTree>
    <p:extLst>
      <p:ext uri="{BB962C8B-B14F-4D97-AF65-F5344CB8AC3E}">
        <p14:creationId xmlns:p14="http://schemas.microsoft.com/office/powerpoint/2010/main" val="3979503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B2DDD2-F09A-50E2-EE6B-4180CFBF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AAF4AFBC-82EB-FF75-95FF-C4790CCE9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43692"/>
            <a:ext cx="11125200" cy="48764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85E270C-BEC6-876E-03DA-501DAB2BFF0E}"/>
              </a:ext>
            </a:extLst>
          </p:cNvPr>
          <p:cNvSpPr txBox="1"/>
          <p:nvPr/>
        </p:nvSpPr>
        <p:spPr>
          <a:xfrm>
            <a:off x="7996476" y="2038350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r>
              <a:rPr lang="zh-CN" altLang="en-US" dirty="0"/>
              <a:t>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03BF55-6E66-2546-80B4-4C58554921DB}"/>
              </a:ext>
            </a:extLst>
          </p:cNvPr>
          <p:cNvSpPr txBox="1"/>
          <p:nvPr/>
        </p:nvSpPr>
        <p:spPr>
          <a:xfrm>
            <a:off x="7674769" y="6392164"/>
            <a:ext cx="210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</a:t>
            </a:r>
            <a:r>
              <a:rPr lang="zh-CN" altLang="en-US" dirty="0"/>
              <a:t>指的是这个 </a:t>
            </a:r>
            <a:r>
              <a:rPr lang="en-US" altLang="zh-CN" dirty="0"/>
              <a:t>1.75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B7321E-0E62-91D9-FCB7-409A56921A8D}"/>
              </a:ext>
            </a:extLst>
          </p:cNvPr>
          <p:cNvSpPr/>
          <p:nvPr/>
        </p:nvSpPr>
        <p:spPr>
          <a:xfrm>
            <a:off x="11282901" y="2407682"/>
            <a:ext cx="328096" cy="669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51A11F-5772-7DC2-779A-48D5B980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297" y="2583048"/>
            <a:ext cx="361905" cy="4190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C7A6D62-B5DF-27C8-E123-CF7572663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393" y="2387810"/>
            <a:ext cx="400000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28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CDA519-C3C6-C688-C1A7-7F3D519E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示, 示意图&#10;&#10;AI 生成的内容可能不正确。">
            <a:extLst>
              <a:ext uri="{FF2B5EF4-FFF2-40B4-BE49-F238E27FC236}">
                <a16:creationId xmlns:a16="http://schemas.microsoft.com/office/drawing/2014/main" id="{D1F53269-4ACA-56C1-9E0F-E5E3FF4C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02" y="1359665"/>
            <a:ext cx="11547394" cy="50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12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310885D-E8AF-BA26-5F60-E7990815B92E}"/>
              </a:ext>
            </a:extLst>
          </p:cNvPr>
          <p:cNvSpPr txBox="1"/>
          <p:nvPr/>
        </p:nvSpPr>
        <p:spPr>
          <a:xfrm>
            <a:off x="685800" y="1009650"/>
            <a:ext cx="446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异构图代码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EE3567-1915-6E79-FCB7-D2728BDB3625}"/>
              </a:ext>
            </a:extLst>
          </p:cNvPr>
          <p:cNvSpPr txBox="1"/>
          <p:nvPr/>
        </p:nvSpPr>
        <p:spPr>
          <a:xfrm>
            <a:off x="2996102" y="86583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构建数据集</a:t>
            </a:r>
          </a:p>
        </p:txBody>
      </p:sp>
      <p:pic>
        <p:nvPicPr>
          <p:cNvPr id="8" name="图片 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E8B41C5B-B78B-1158-3FD3-CB7FD496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452" y="865831"/>
            <a:ext cx="7838095" cy="20476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FD9341-67AB-BD44-F6AA-2DDD330AEA98}"/>
              </a:ext>
            </a:extLst>
          </p:cNvPr>
          <p:cNvSpPr txBox="1"/>
          <p:nvPr/>
        </p:nvSpPr>
        <p:spPr>
          <a:xfrm>
            <a:off x="1885950" y="2908667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构建异构图模型</a:t>
            </a:r>
          </a:p>
        </p:txBody>
      </p:sp>
      <p:pic>
        <p:nvPicPr>
          <p:cNvPr id="11" name="图片 10" descr="图形用户界面, 文本&#10;&#10;AI 生成的内容可能不正确。">
            <a:extLst>
              <a:ext uri="{FF2B5EF4-FFF2-40B4-BE49-F238E27FC236}">
                <a16:creationId xmlns:a16="http://schemas.microsoft.com/office/drawing/2014/main" id="{3D020A6E-6A01-CCC0-ED43-979C361C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69" y="2615979"/>
            <a:ext cx="7561905" cy="2657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99202D-ED8A-D961-4D85-701000B2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031" y="5467398"/>
            <a:ext cx="6657143" cy="3809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1307AB-BE5D-60D5-E720-B6B76D486B5D}"/>
              </a:ext>
            </a:extLst>
          </p:cNvPr>
          <p:cNvSpPr txBox="1"/>
          <p:nvPr/>
        </p:nvSpPr>
        <p:spPr>
          <a:xfrm>
            <a:off x="447675" y="39243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前向传播过程</a:t>
            </a:r>
          </a:p>
        </p:txBody>
      </p:sp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BA5EF0DD-B197-0DE9-E404-C63E365C5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27" y="4510490"/>
            <a:ext cx="4709574" cy="1704094"/>
          </a:xfrm>
          <a:prstGeom prst="rect">
            <a:avLst/>
          </a:prstGeom>
        </p:spPr>
      </p:pic>
      <p:pic>
        <p:nvPicPr>
          <p:cNvPr id="17" name="图片 16" descr="钟表的特写&#10;&#10;AI 生成的内容可能不正确。">
            <a:extLst>
              <a:ext uri="{FF2B5EF4-FFF2-40B4-BE49-F238E27FC236}">
                <a16:creationId xmlns:a16="http://schemas.microsoft.com/office/drawing/2014/main" id="{27917DA1-3E33-46CB-DC80-332DD634A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485" y="1381507"/>
            <a:ext cx="1829234" cy="13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95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B1DA24-F893-C317-85D8-FEEE3901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6E1D24CD-51D2-A1A7-B719-608FACD75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6846"/>
            <a:ext cx="8542058" cy="629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3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B71263-ACFA-8C78-34F2-130F673B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EA4B44FD-380F-3D72-576D-5DDD2678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812346"/>
            <a:ext cx="8010525" cy="57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4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81819-B696-C9BA-98A4-44DAE9A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9822"/>
            <a:ext cx="11029616" cy="48879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实际研究</a:t>
            </a:r>
            <a:r>
              <a:rPr lang="en-US" altLang="zh-CN" dirty="0"/>
              <a:t>GNN</a:t>
            </a:r>
            <a:r>
              <a:rPr lang="zh-CN" altLang="en-US" dirty="0"/>
              <a:t>的数学表示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654314-A873-F0E8-48D6-72ADD00C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8" name="图片 7" descr="电脑萤幕画面&#10;&#10;AI 生成的内容可能不正确。">
            <a:extLst>
              <a:ext uri="{FF2B5EF4-FFF2-40B4-BE49-F238E27FC236}">
                <a16:creationId xmlns:a16="http://schemas.microsoft.com/office/drawing/2014/main" id="{18EC6CC7-05E4-BDEA-E0F0-462EF6D4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04" t="237" r="12379" b="-1"/>
          <a:stretch>
            <a:fillRect/>
          </a:stretch>
        </p:blipFill>
        <p:spPr>
          <a:xfrm>
            <a:off x="4088992" y="1334462"/>
            <a:ext cx="7855248" cy="39215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49E6E9-F09E-693E-971F-F6C8DC45687C}"/>
              </a:ext>
            </a:extLst>
          </p:cNvPr>
          <p:cNvSpPr txBox="1"/>
          <p:nvPr/>
        </p:nvSpPr>
        <p:spPr>
          <a:xfrm>
            <a:off x="512987" y="1562710"/>
            <a:ext cx="37680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Nodes</a:t>
            </a:r>
            <a:r>
              <a:rPr lang="zh-CN" altLang="en-US" dirty="0"/>
              <a:t>：节点的属性</a:t>
            </a:r>
            <a:endParaRPr lang="en-US" altLang="zh-CN" dirty="0"/>
          </a:p>
          <a:p>
            <a:r>
              <a:rPr lang="en-US" altLang="zh-CN" dirty="0"/>
              <a:t>	size</a:t>
            </a:r>
            <a:r>
              <a:rPr lang="zh-CN" altLang="en-US" dirty="0"/>
              <a:t>：</a:t>
            </a:r>
            <a:r>
              <a:rPr lang="en-US" altLang="zh-CN" dirty="0"/>
              <a:t>   nodes</a:t>
            </a:r>
          </a:p>
          <a:p>
            <a:r>
              <a:rPr lang="en-US" altLang="zh-CN" dirty="0"/>
              <a:t>	property </a:t>
            </a:r>
            <a:r>
              <a:rPr lang="zh-CN" altLang="en-US" dirty="0"/>
              <a:t>：   </a:t>
            </a:r>
            <a:r>
              <a:rPr lang="en-US" altLang="zh-CN" dirty="0"/>
              <a:t>attribute</a:t>
            </a:r>
          </a:p>
          <a:p>
            <a:r>
              <a:rPr lang="en-US" altLang="zh-CN" dirty="0"/>
              <a:t>	type</a:t>
            </a:r>
            <a:r>
              <a:rPr lang="zh-CN" altLang="en-US" dirty="0"/>
              <a:t>：</a:t>
            </a:r>
            <a:r>
              <a:rPr lang="en-US" altLang="zh-CN" dirty="0"/>
              <a:t>tensor</a:t>
            </a:r>
          </a:p>
          <a:p>
            <a:r>
              <a:rPr lang="en-US" altLang="zh-CN" dirty="0"/>
              <a:t>Links</a:t>
            </a:r>
            <a:r>
              <a:rPr lang="zh-CN" altLang="en-US" dirty="0"/>
              <a:t>：关系的属性</a:t>
            </a:r>
            <a:endParaRPr lang="en-US" altLang="zh-CN" dirty="0"/>
          </a:p>
          <a:p>
            <a:r>
              <a:rPr lang="en-US" altLang="zh-CN" dirty="0"/>
              <a:t>	size</a:t>
            </a:r>
            <a:r>
              <a:rPr lang="zh-CN" altLang="en-US" dirty="0"/>
              <a:t>：</a:t>
            </a:r>
            <a:r>
              <a:rPr lang="en-US" altLang="zh-CN" dirty="0"/>
              <a:t>   edges</a:t>
            </a:r>
          </a:p>
          <a:p>
            <a:r>
              <a:rPr lang="en-US" altLang="zh-CN" dirty="0"/>
              <a:t>	property </a:t>
            </a:r>
            <a:r>
              <a:rPr lang="zh-CN" altLang="en-US" dirty="0"/>
              <a:t>： </a:t>
            </a:r>
            <a:r>
              <a:rPr lang="en-US" altLang="zh-CN" dirty="0"/>
              <a:t>attribute</a:t>
            </a:r>
          </a:p>
          <a:p>
            <a:r>
              <a:rPr lang="en-US" altLang="zh-CN" dirty="0"/>
              <a:t>	type</a:t>
            </a:r>
            <a:r>
              <a:rPr lang="zh-CN" altLang="en-US" dirty="0"/>
              <a:t>：</a:t>
            </a:r>
            <a:r>
              <a:rPr lang="en-US" altLang="zh-CN" dirty="0"/>
              <a:t>tensor</a:t>
            </a:r>
          </a:p>
          <a:p>
            <a:r>
              <a:rPr lang="en-US" altLang="zh-CN" dirty="0"/>
              <a:t>Adjacency</a:t>
            </a:r>
            <a:r>
              <a:rPr lang="zh-CN" altLang="en-US" dirty="0"/>
              <a:t>：节点的连接关系</a:t>
            </a:r>
            <a:endParaRPr lang="en-US" altLang="zh-CN" dirty="0"/>
          </a:p>
          <a:p>
            <a:r>
              <a:rPr lang="en-US" altLang="zh-CN" dirty="0"/>
              <a:t>	size</a:t>
            </a:r>
            <a:r>
              <a:rPr lang="zh-CN" altLang="en-US" dirty="0"/>
              <a:t>：</a:t>
            </a:r>
            <a:r>
              <a:rPr lang="en-US" altLang="zh-CN" dirty="0"/>
              <a:t>   nodes * 2</a:t>
            </a:r>
          </a:p>
          <a:p>
            <a:r>
              <a:rPr lang="en-US" altLang="zh-CN" dirty="0"/>
              <a:t>	property </a:t>
            </a:r>
            <a:r>
              <a:rPr lang="zh-CN" altLang="en-US" dirty="0"/>
              <a:t>： </a:t>
            </a:r>
            <a:r>
              <a:rPr lang="en-US" altLang="zh-CN" dirty="0" err="1"/>
              <a:t>sorce</a:t>
            </a:r>
            <a:r>
              <a:rPr lang="en-US" altLang="zh-CN" dirty="0"/>
              <a:t> -&gt; targe</a:t>
            </a:r>
          </a:p>
          <a:p>
            <a:r>
              <a:rPr lang="en-US" altLang="zh-CN" dirty="0"/>
              <a:t>	type</a:t>
            </a:r>
            <a:r>
              <a:rPr lang="zh-CN" altLang="en-US" dirty="0"/>
              <a:t>：</a:t>
            </a:r>
            <a:r>
              <a:rPr lang="en-US" altLang="zh-CN" dirty="0"/>
              <a:t>tensor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89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09FAA9-0B1A-5A48-5DE8-1D4E46A3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pic>
        <p:nvPicPr>
          <p:cNvPr id="6" name="图片 5" descr="散点图&#10;&#10;AI 生成的内容可能不正确。">
            <a:extLst>
              <a:ext uri="{FF2B5EF4-FFF2-40B4-BE49-F238E27FC236}">
                <a16:creationId xmlns:a16="http://schemas.microsoft.com/office/drawing/2014/main" id="{25C79374-82AC-198E-6020-AD21EDB9D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941"/>
          <a:stretch>
            <a:fillRect/>
          </a:stretch>
        </p:blipFill>
        <p:spPr>
          <a:xfrm>
            <a:off x="519759" y="2055340"/>
            <a:ext cx="9930991" cy="30701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ACE8BD-258D-67BD-B887-255A0EB0D7EA}"/>
              </a:ext>
            </a:extLst>
          </p:cNvPr>
          <p:cNvSpPr txBox="1"/>
          <p:nvPr/>
        </p:nvSpPr>
        <p:spPr>
          <a:xfrm>
            <a:off x="710458" y="679293"/>
            <a:ext cx="679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例如：</a:t>
            </a:r>
            <a:endParaRPr lang="en-US" altLang="zh-CN" dirty="0"/>
          </a:p>
          <a:p>
            <a:r>
              <a:rPr lang="zh-CN" altLang="en-US" dirty="0"/>
              <a:t>表示一个图结构</a:t>
            </a:r>
            <a:r>
              <a:rPr lang="en-US" altLang="zh-CN" dirty="0"/>
              <a:t>-</a:t>
            </a:r>
          </a:p>
          <a:p>
            <a:r>
              <a:rPr lang="zh-CN" altLang="en-US" dirty="0"/>
              <a:t>确定其研究节点</a:t>
            </a:r>
            <a:r>
              <a:rPr lang="en-US" altLang="zh-CN" dirty="0"/>
              <a:t>-</a:t>
            </a:r>
            <a:r>
              <a:rPr lang="zh-CN" altLang="en-US" dirty="0"/>
              <a:t>核心目标</a:t>
            </a:r>
            <a:endParaRPr lang="en-US" altLang="zh-CN" dirty="0"/>
          </a:p>
          <a:p>
            <a:r>
              <a:rPr lang="zh-CN" altLang="en-US" dirty="0"/>
              <a:t>确定节点的关系</a:t>
            </a:r>
            <a:r>
              <a:rPr lang="en-US" altLang="zh-CN" dirty="0"/>
              <a:t>-</a:t>
            </a:r>
            <a:r>
              <a:rPr lang="zh-CN" altLang="en-US" dirty="0"/>
              <a:t>邻接矩阵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792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DA0A-DD42-2237-5C2F-F959339A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4">
            <a:extLst>
              <a:ext uri="{FF2B5EF4-FFF2-40B4-BE49-F238E27FC236}">
                <a16:creationId xmlns:a16="http://schemas.microsoft.com/office/drawing/2014/main" id="{698DE62D-CE40-BD91-9765-634E8D7CCB34}"/>
              </a:ext>
            </a:extLst>
          </p:cNvPr>
          <p:cNvSpPr/>
          <p:nvPr/>
        </p:nvSpPr>
        <p:spPr>
          <a:xfrm>
            <a:off x="8355461" y="2063802"/>
            <a:ext cx="3760824" cy="47097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848" eaLnBrk="0">
              <a:lnSpc>
                <a:spcPts val="3244"/>
              </a:lnSpc>
            </a:pPr>
            <a:r>
              <a:rPr sz="2233" b="1" kern="0" spc="-14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图级别</a:t>
            </a:r>
            <a:r>
              <a:rPr sz="2233" kern="0" spc="-251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33" b="1" kern="0" spc="-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(Graph-leve</a:t>
            </a:r>
            <a:r>
              <a:rPr sz="2233" b="1" kern="0" spc="-21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l)</a:t>
            </a:r>
            <a:endParaRPr sz="2233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62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eaLnBrk="0">
              <a:lnSpc>
                <a:spcPct val="97000"/>
              </a:lnSpc>
              <a:spcBef>
                <a:spcPts val="488"/>
              </a:spcBef>
            </a:pPr>
            <a:r>
              <a:rPr sz="1605" kern="0" spc="21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对整个图进行分类或回归。</a:t>
            </a:r>
            <a:endParaRPr sz="1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eaLnBrk="0">
              <a:lnSpc>
                <a:spcPct val="86000"/>
              </a:lnSpc>
              <a:spcBef>
                <a:spcPts val="481"/>
              </a:spcBef>
            </a:pPr>
            <a:r>
              <a:rPr sz="1605" kern="0" spc="91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案例：分子属性预测(</a:t>
            </a:r>
            <a:r>
              <a:rPr sz="1605" kern="0" spc="84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如毒性、</a:t>
            </a:r>
            <a:endParaRPr sz="1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861" eaLnBrk="0">
              <a:lnSpc>
                <a:spcPct val="139000"/>
              </a:lnSpc>
              <a:spcBef>
                <a:spcPts val="21"/>
              </a:spcBef>
            </a:pPr>
            <a:r>
              <a:rPr sz="1605" kern="0" spc="216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活性),判断代码结构是否存在</a:t>
            </a:r>
            <a:r>
              <a:rPr sz="1605" kern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</a:t>
            </a:r>
            <a:r>
              <a:rPr sz="1395" kern="0" spc="-49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漏</a:t>
            </a:r>
            <a:r>
              <a:rPr sz="1395" kern="0" spc="-174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395" kern="0" spc="-49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洞</a:t>
            </a:r>
            <a:r>
              <a:rPr sz="1395" kern="0" spc="-244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395" kern="0" spc="-49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139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2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90071" eaLnBrk="0">
              <a:lnSpc>
                <a:spcPct val="95000"/>
              </a:lnSpc>
              <a:spcBef>
                <a:spcPts val="276"/>
              </a:spcBef>
            </a:pPr>
            <a:r>
              <a:rPr lang="zh-CN" altLang="en-US" sz="907" kern="0" spc="-7" dirty="0">
                <a:solidFill>
                  <a:srgbClr val="000000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非毒性</a:t>
            </a:r>
            <a:endParaRPr lang="zh-CN" altLang="en-US" sz="907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lang="zh-CN" altLang="en-US"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90071" eaLnBrk="0">
              <a:lnSpc>
                <a:spcPct val="96000"/>
              </a:lnSpc>
              <a:spcBef>
                <a:spcPts val="272"/>
              </a:spcBef>
            </a:pPr>
            <a:r>
              <a:rPr sz="907" kern="0" spc="-14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</a:t>
            </a:r>
            <a:r>
              <a:rPr lang="zh-CN" altLang="en-US" sz="907" kern="0" spc="-14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毒</a:t>
            </a:r>
            <a:r>
              <a:rPr sz="907" kern="0" spc="-14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性</a:t>
            </a:r>
            <a:endParaRPr sz="907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0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209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</a:pPr>
            <a:r>
              <a:rPr sz="907" b="1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   Noteboo</a:t>
            </a:r>
            <a:r>
              <a:rPr sz="907" b="1" kern="0" spc="-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kLM</a:t>
            </a:r>
            <a:endParaRPr sz="907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7BEF6377-64F9-5F2B-2D3D-699B9C620D9E}"/>
              </a:ext>
            </a:extLst>
          </p:cNvPr>
          <p:cNvSpPr/>
          <p:nvPr/>
        </p:nvSpPr>
        <p:spPr>
          <a:xfrm>
            <a:off x="637925" y="495125"/>
            <a:ext cx="6909390" cy="196702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eaLnBrk="0">
              <a:lnSpc>
                <a:spcPct val="95000"/>
              </a:lnSpc>
            </a:pPr>
            <a:r>
              <a:rPr sz="3279" b="1" kern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GNN</a:t>
            </a:r>
            <a:r>
              <a:rPr sz="3279" b="1" kern="0" spc="167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能解决什么问题?三大任务级别</a:t>
            </a:r>
            <a:endParaRPr sz="3279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95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eaLnBrk="0">
              <a:lnSpc>
                <a:spcPct val="96000"/>
              </a:lnSpc>
              <a:spcBef>
                <a:spcPts val="677"/>
              </a:spcBef>
            </a:pPr>
            <a:r>
              <a:rPr sz="2233" kern="0" spc="-112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GNN</a:t>
            </a:r>
            <a:r>
              <a:rPr sz="2233" kern="0" spc="-112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的输出特征可以灵活地应用于不同级别的</a:t>
            </a:r>
            <a:r>
              <a:rPr sz="2233" kern="0" spc="-119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预测任务。</a:t>
            </a:r>
            <a:endParaRPr sz="2233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48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8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55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405" eaLnBrk="0">
              <a:lnSpc>
                <a:spcPts val="3495"/>
              </a:lnSpc>
            </a:pPr>
            <a:r>
              <a:rPr sz="2442" b="1" kern="0" spc="-49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节点级别</a:t>
            </a:r>
            <a:r>
              <a:rPr sz="2442" kern="0" spc="-349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42" b="1" kern="0" spc="-49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(Node-level)           </a:t>
            </a:r>
            <a:r>
              <a:rPr sz="2233" b="1" kern="0" spc="-49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边级别</a:t>
            </a:r>
            <a:r>
              <a:rPr sz="2233" kern="0" spc="-279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33" b="1" kern="0" spc="-49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(Lin</a:t>
            </a:r>
            <a:r>
              <a:rPr sz="2233" b="1" kern="0" spc="-56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k-level)</a:t>
            </a:r>
            <a:endParaRPr sz="2233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D5A27DCD-800E-EC76-6E40-D52D0966C3D7}"/>
              </a:ext>
            </a:extLst>
          </p:cNvPr>
          <p:cNvSpPr/>
          <p:nvPr/>
        </p:nvSpPr>
        <p:spPr>
          <a:xfrm>
            <a:off x="4470115" y="2700358"/>
            <a:ext cx="3254006" cy="148545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eaLnBrk="0">
              <a:lnSpc>
                <a:spcPct val="86000"/>
              </a:lnSpc>
            </a:pPr>
            <a:r>
              <a:rPr sz="1605" kern="0" spc="35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预测两个节点之间是否存在连接，</a:t>
            </a:r>
            <a:endParaRPr sz="1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861" eaLnBrk="0">
              <a:lnSpc>
                <a:spcPts val="2588"/>
              </a:lnSpc>
            </a:pPr>
            <a:r>
              <a:rPr sz="1605" kern="0" spc="-42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或连接的属性。</a:t>
            </a:r>
            <a:endParaRPr sz="1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7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eaLnBrk="0">
              <a:lnSpc>
                <a:spcPct val="86000"/>
              </a:lnSpc>
              <a:spcBef>
                <a:spcPts val="481"/>
              </a:spcBef>
            </a:pPr>
            <a:r>
              <a:rPr sz="1605" kern="0" spc="112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案例：知识图谱补全，预测图中</a:t>
            </a:r>
            <a:endParaRPr sz="1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861" eaLnBrk="0">
              <a:lnSpc>
                <a:spcPts val="2459"/>
              </a:lnSpc>
            </a:pPr>
            <a:r>
              <a:rPr sz="1605" kern="0" spc="-7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物体的相互关系。</a:t>
            </a:r>
            <a:endParaRPr sz="1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0" name="picture 50">
            <a:extLst>
              <a:ext uri="{FF2B5EF4-FFF2-40B4-BE49-F238E27FC236}">
                <a16:creationId xmlns:a16="http://schemas.microsoft.com/office/drawing/2014/main" id="{53C79C6E-D00F-03C1-C1B7-F60C6BA9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94190" y="4704907"/>
            <a:ext cx="3056778" cy="1262637"/>
          </a:xfrm>
          <a:prstGeom prst="rect">
            <a:avLst/>
          </a:prstGeom>
        </p:spPr>
      </p:pic>
      <p:sp>
        <p:nvSpPr>
          <p:cNvPr id="52" name="textbox 52">
            <a:extLst>
              <a:ext uri="{FF2B5EF4-FFF2-40B4-BE49-F238E27FC236}">
                <a16:creationId xmlns:a16="http://schemas.microsoft.com/office/drawing/2014/main" id="{49E351E1-77AA-3462-F624-9E822B51723B}"/>
              </a:ext>
            </a:extLst>
          </p:cNvPr>
          <p:cNvSpPr/>
          <p:nvPr/>
        </p:nvSpPr>
        <p:spPr>
          <a:xfrm>
            <a:off x="637925" y="2709312"/>
            <a:ext cx="3036924" cy="11731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eaLnBrk="0">
              <a:lnSpc>
                <a:spcPct val="97000"/>
              </a:lnSpc>
            </a:pPr>
            <a:r>
              <a:rPr sz="1605" kern="0" spc="35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预测单个节点的属性或类</a:t>
            </a:r>
            <a:r>
              <a:rPr sz="1605" kern="0" spc="2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别。</a:t>
            </a:r>
            <a:endParaRPr sz="1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2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698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eaLnBrk="0">
              <a:lnSpc>
                <a:spcPct val="86000"/>
              </a:lnSpc>
              <a:spcBef>
                <a:spcPts val="481"/>
              </a:spcBef>
            </a:pPr>
            <a:r>
              <a:rPr sz="1605" kern="0" spc="35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案例：社交网络中的社区发</a:t>
            </a:r>
            <a:r>
              <a:rPr sz="1605" kern="0" spc="28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现，</a:t>
            </a:r>
            <a:endParaRPr sz="1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861" eaLnBrk="0">
              <a:lnSpc>
                <a:spcPts val="2512"/>
              </a:lnSpc>
            </a:pPr>
            <a:r>
              <a:rPr sz="1605" kern="0" spc="-63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推荐系统。</a:t>
            </a:r>
            <a:endParaRPr sz="1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4" name="picture 54">
            <a:extLst>
              <a:ext uri="{FF2B5EF4-FFF2-40B4-BE49-F238E27FC236}">
                <a16:creationId xmlns:a16="http://schemas.microsoft.com/office/drawing/2014/main" id="{E74AC792-D0AD-0C69-BB73-D73BF54F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38007" y="4505525"/>
            <a:ext cx="1280281" cy="1426566"/>
          </a:xfrm>
          <a:prstGeom prst="rect">
            <a:avLst/>
          </a:prstGeom>
        </p:spPr>
      </p:pic>
      <p:pic>
        <p:nvPicPr>
          <p:cNvPr id="56" name="picture 56">
            <a:extLst>
              <a:ext uri="{FF2B5EF4-FFF2-40B4-BE49-F238E27FC236}">
                <a16:creationId xmlns:a16="http://schemas.microsoft.com/office/drawing/2014/main" id="{64ECAD4B-7A2B-86AD-F943-A31C4898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534107" y="4501102"/>
            <a:ext cx="1266992" cy="1435412"/>
          </a:xfrm>
          <a:prstGeom prst="rect">
            <a:avLst/>
          </a:prstGeom>
        </p:spPr>
      </p:pic>
      <p:sp>
        <p:nvSpPr>
          <p:cNvPr id="58" name="textbox 58">
            <a:extLst>
              <a:ext uri="{FF2B5EF4-FFF2-40B4-BE49-F238E27FC236}">
                <a16:creationId xmlns:a16="http://schemas.microsoft.com/office/drawing/2014/main" id="{BD526FF0-6F44-DECC-9CA6-22BFB4CB5C2D}"/>
              </a:ext>
            </a:extLst>
          </p:cNvPr>
          <p:cNvSpPr/>
          <p:nvPr/>
        </p:nvSpPr>
        <p:spPr>
          <a:xfrm>
            <a:off x="4527661" y="5992130"/>
            <a:ext cx="1249769" cy="3158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indent="44304" eaLnBrk="0">
              <a:lnSpc>
                <a:spcPct val="108000"/>
              </a:lnSpc>
            </a:pPr>
            <a:r>
              <a:rPr sz="907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Input:fully</a:t>
            </a:r>
            <a:r>
              <a:rPr sz="907" kern="0" spc="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907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connect</a:t>
            </a:r>
            <a:r>
              <a:rPr sz="907" kern="0" spc="-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ed</a:t>
            </a:r>
            <a:r>
              <a:rPr sz="907" kern="0" spc="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907" kern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graph,unlabe</a:t>
            </a:r>
            <a:r>
              <a:rPr sz="907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led   edges</a:t>
            </a:r>
            <a:endParaRPr sz="907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AD6891C8-0595-48C2-B342-D8A0820D8233}"/>
              </a:ext>
            </a:extLst>
          </p:cNvPr>
          <p:cNvSpPr/>
          <p:nvPr/>
        </p:nvSpPr>
        <p:spPr>
          <a:xfrm>
            <a:off x="6388404" y="5996553"/>
            <a:ext cx="1258629" cy="174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eaLnBrk="0">
              <a:lnSpc>
                <a:spcPts val="1235"/>
              </a:lnSpc>
            </a:pPr>
            <a:r>
              <a:rPr sz="907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Output:labels</a:t>
            </a:r>
            <a:r>
              <a:rPr sz="907" kern="0" spc="265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907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for</a:t>
            </a:r>
            <a:r>
              <a:rPr sz="907" kern="0" spc="23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907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edges</a:t>
            </a:r>
            <a:endParaRPr sz="907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2" name="textbox 62">
            <a:extLst>
              <a:ext uri="{FF2B5EF4-FFF2-40B4-BE49-F238E27FC236}">
                <a16:creationId xmlns:a16="http://schemas.microsoft.com/office/drawing/2014/main" id="{A897C15D-9797-43F6-C045-A360AC65385B}"/>
              </a:ext>
            </a:extLst>
          </p:cNvPr>
          <p:cNvSpPr/>
          <p:nvPr/>
        </p:nvSpPr>
        <p:spPr>
          <a:xfrm>
            <a:off x="2667039" y="6045967"/>
            <a:ext cx="1018067" cy="174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eaLnBrk="0">
              <a:lnSpc>
                <a:spcPts val="1235"/>
              </a:lnSpc>
            </a:pPr>
            <a:r>
              <a:rPr sz="907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Node</a:t>
            </a:r>
            <a:r>
              <a:rPr sz="907" kern="0" spc="8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907" kern="0" spc="-7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classificatio</a:t>
            </a:r>
            <a:r>
              <a:rPr sz="907" kern="0" spc="-14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</a:t>
            </a:r>
            <a:endParaRPr sz="907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4" name="textbox 64">
            <a:extLst>
              <a:ext uri="{FF2B5EF4-FFF2-40B4-BE49-F238E27FC236}">
                <a16:creationId xmlns:a16="http://schemas.microsoft.com/office/drawing/2014/main" id="{9644E0FB-0F21-B075-A87D-2EA8C1FE6EF6}"/>
              </a:ext>
            </a:extLst>
          </p:cNvPr>
          <p:cNvSpPr/>
          <p:nvPr/>
        </p:nvSpPr>
        <p:spPr>
          <a:xfrm>
            <a:off x="686693" y="6079831"/>
            <a:ext cx="1160721" cy="13069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61" eaLnBrk="0">
              <a:lnSpc>
                <a:spcPct val="81000"/>
              </a:lnSpc>
            </a:pPr>
            <a:r>
              <a:rPr sz="907" b="1" kern="0" spc="-28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Zachary's</a:t>
            </a:r>
            <a:r>
              <a:rPr sz="907" b="1" kern="0" spc="42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907" b="1" kern="0" spc="-28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Karate</a:t>
            </a:r>
            <a:r>
              <a:rPr sz="907" b="1" kern="0" spc="-35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Club</a:t>
            </a:r>
            <a:endParaRPr sz="907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3" name="图片 2" descr="手机屏幕截图&#10;&#10;AI 生成的内容可能不正确。">
            <a:extLst>
              <a:ext uri="{FF2B5EF4-FFF2-40B4-BE49-F238E27FC236}">
                <a16:creationId xmlns:a16="http://schemas.microsoft.com/office/drawing/2014/main" id="{CA3FAFF0-63DC-CC73-9E25-F604C7038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604" y="4610726"/>
            <a:ext cx="1633513" cy="20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1FD49-69A2-C9F9-3396-7A5A5718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r>
              <a:rPr lang="zh-CN" altLang="en-US" dirty="0"/>
              <a:t>研究问题级别</a:t>
            </a:r>
            <a:br>
              <a:rPr lang="en-US" altLang="zh-CN" dirty="0"/>
            </a:br>
            <a:endParaRPr lang="zh-CN" altLang="en-US" b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37C568-2F7D-84A4-2C77-07CBF77B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533AE6-FB56-F263-AD6B-731727EE35C4}"/>
              </a:ext>
            </a:extLst>
          </p:cNvPr>
          <p:cNvSpPr txBox="1"/>
          <p:nvPr/>
        </p:nvSpPr>
        <p:spPr>
          <a:xfrm>
            <a:off x="644376" y="1626282"/>
            <a:ext cx="392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Graph</a:t>
            </a:r>
            <a:r>
              <a:rPr lang="zh-CN" altLang="en-US" dirty="0"/>
              <a:t>级别</a:t>
            </a:r>
            <a:endParaRPr lang="en-US" altLang="zh-CN" dirty="0"/>
          </a:p>
          <a:p>
            <a:r>
              <a:rPr lang="zh-CN" altLang="en-US" dirty="0"/>
              <a:t>如研究分子结构是否闭合</a:t>
            </a:r>
          </a:p>
        </p:txBody>
      </p:sp>
      <p:pic>
        <p:nvPicPr>
          <p:cNvPr id="7" name="图片 6" descr="日历&#10;&#10;AI 生成的内容可能不正确。">
            <a:extLst>
              <a:ext uri="{FF2B5EF4-FFF2-40B4-BE49-F238E27FC236}">
                <a16:creationId xmlns:a16="http://schemas.microsoft.com/office/drawing/2014/main" id="{9453C507-6655-B802-F04B-A7876EFC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76" y="2774142"/>
            <a:ext cx="9411184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5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7C98B-1FC8-F1E7-7334-B2AA6F13A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B2E8D-724B-2FB7-A155-9E45C7B1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r>
              <a:rPr lang="zh-CN" altLang="en-US" dirty="0"/>
              <a:t>研究问题级别</a:t>
            </a:r>
            <a:br>
              <a:rPr lang="en-US" altLang="zh-CN" dirty="0"/>
            </a:br>
            <a:endParaRPr lang="zh-CN" altLang="en-US" b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572AD-C472-EF2A-5112-FF9985C7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2026/1/4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A457EF-AAAD-A9B9-6329-A696A48F4581}"/>
              </a:ext>
            </a:extLst>
          </p:cNvPr>
          <p:cNvSpPr txBox="1"/>
          <p:nvPr/>
        </p:nvSpPr>
        <p:spPr>
          <a:xfrm>
            <a:off x="644376" y="1567710"/>
            <a:ext cx="392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Node</a:t>
            </a:r>
            <a:r>
              <a:rPr lang="zh-CN" altLang="en-US" dirty="0"/>
              <a:t>级别</a:t>
            </a:r>
            <a:endParaRPr lang="en-US" altLang="zh-CN" dirty="0"/>
          </a:p>
          <a:p>
            <a:r>
              <a:rPr lang="zh-CN" altLang="en-US" dirty="0"/>
              <a:t>如推荐系统确定节点的分类类别</a:t>
            </a:r>
          </a:p>
        </p:txBody>
      </p:sp>
      <p:pic>
        <p:nvPicPr>
          <p:cNvPr id="9" name="图片 8" descr="图表, 雷达图&#10;&#10;AI 生成的内容可能不正确。">
            <a:extLst>
              <a:ext uri="{FF2B5EF4-FFF2-40B4-BE49-F238E27FC236}">
                <a16:creationId xmlns:a16="http://schemas.microsoft.com/office/drawing/2014/main" id="{D59E0D32-30E0-A3FD-644C-74202E9F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76" y="2374334"/>
            <a:ext cx="10301831" cy="27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8459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3_TF33552983.potx" id="{E785B998-EA1E-435A-BC09-53167714146B}" vid="{39930FD0-D29E-42B6-87EA-7A1632EF1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{5512F6F1-7905-46AB-8696-1877D5A796D7}TF201209c3-d067-44f9-a26f-c8f216c443139db94acb_win32-c3936fc2e469</Template>
  <TotalTime>5044</TotalTime>
  <Words>1698</Words>
  <Application>Microsoft Office PowerPoint</Application>
  <PresentationFormat>宽屏</PresentationFormat>
  <Paragraphs>537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Microsoft YaHei UI</vt:lpstr>
      <vt:lpstr>仿宋</vt:lpstr>
      <vt:lpstr>黑体</vt:lpstr>
      <vt:lpstr>宋体</vt:lpstr>
      <vt:lpstr>Arial</vt:lpstr>
      <vt:lpstr>Calibri</vt:lpstr>
      <vt:lpstr>Times New Roman</vt:lpstr>
      <vt:lpstr>Wingdings</vt:lpstr>
      <vt:lpstr>Wingdings 2</vt:lpstr>
      <vt:lpstr>DividendVTI</vt:lpstr>
      <vt:lpstr>Office theme</vt:lpstr>
      <vt:lpstr>图神经网络 GNN</vt:lpstr>
      <vt:lpstr>GNN-图神经网络 </vt:lpstr>
      <vt:lpstr>研究实际问题的首要步骤-对象建模</vt:lpstr>
      <vt:lpstr>GNN中研究对象的先验知识表示</vt:lpstr>
      <vt:lpstr>实际研究GNN的数学表示</vt:lpstr>
      <vt:lpstr>PowerPoint 演示文稿</vt:lpstr>
      <vt:lpstr>PowerPoint 演示文稿</vt:lpstr>
      <vt:lpstr>GNN研究问题级别 </vt:lpstr>
      <vt:lpstr>GNN研究问题级别 </vt:lpstr>
      <vt:lpstr>GNN研究问题级别 </vt:lpstr>
      <vt:lpstr>数据表示</vt:lpstr>
      <vt:lpstr>一般性流程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关于gCn的层数</vt:lpstr>
      <vt:lpstr>PowerPoint 演示文稿</vt:lpstr>
      <vt:lpstr>PowerPoint 演示文稿</vt:lpstr>
      <vt:lpstr>图的注意力机制 </vt:lpstr>
      <vt:lpstr>点分类任务</vt:lpstr>
      <vt:lpstr>图分类任务</vt:lpstr>
      <vt:lpstr>论文模型 SimGNN</vt:lpstr>
      <vt:lpstr>模型结构</vt:lpstr>
      <vt:lpstr>PowerPoint 演示文稿</vt:lpstr>
      <vt:lpstr>PowerPoint 演示文稿</vt:lpstr>
      <vt:lpstr>PowerPoint 演示文稿</vt:lpstr>
      <vt:lpstr>PowerPoint 演示文稿</vt:lpstr>
      <vt:lpstr>模型输出</vt:lpstr>
      <vt:lpstr>    论文模型 Raindrop</vt:lpstr>
      <vt:lpstr>模型的流程</vt:lpstr>
      <vt:lpstr>PowerPoint 演示文稿</vt:lpstr>
      <vt:lpstr>PowerPoint 演示文稿</vt:lpstr>
      <vt:lpstr>PowerPoint 演示文稿</vt:lpstr>
      <vt:lpstr>PowerPoint 演示文稿</vt:lpstr>
      <vt:lpstr>异构图</vt:lpstr>
      <vt:lpstr>PowerPoint 演示文稿</vt:lpstr>
      <vt:lpstr>Node不一致时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SUPERMAN ZHOU</dc:creator>
  <cp:lastModifiedBy>Jackie min</cp:lastModifiedBy>
  <cp:revision>7</cp:revision>
  <dcterms:created xsi:type="dcterms:W3CDTF">2025-12-28T08:46:58Z</dcterms:created>
  <dcterms:modified xsi:type="dcterms:W3CDTF">2026-01-04T06:19:43Z</dcterms:modified>
</cp:coreProperties>
</file>